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Default Extension="sigs" ContentType="application/vnd.openxmlformats-package.digital-signature-origin"/>
  <Default Extension="xlsx" ContentType="application/vnd.openxmlformats-officedocument.spreadsheetml.sheet"/>
  <Override PartName="/ppt/drawings/drawing1.xml" ContentType="application/vnd.openxmlformats-officedocument.drawingml.chartshapes+xml"/>
  <Override PartName="/ppt/presentation.xml" ContentType="application/vnd.openxmlformats-officedocument.presentationml.presentation.main+xml"/>
  <Override PartName="/ppt/slides/slide2.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7.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8.xml" ContentType="application/vnd.openxmlformats-officedocument.presentationml.slide+xml"/>
  <Override PartName="/ppt/slides/slide16.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9.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5.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notesSlides/notesSlide11.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8.xml" ContentType="application/vnd.openxmlformats-officedocument.presentationml.notesSlide+xml"/>
  <Override PartName="/ppt/notesSlides/notesSlide14.xml" ContentType="application/vnd.openxmlformats-officedocument.presentationml.notesSlide+xml"/>
  <Override PartName="/ppt/slideMasters/slideMaster1.xml" ContentType="application/vnd.openxmlformats-officedocument.presentationml.slideMaster+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notesSlides/notesSlide6.xml" ContentType="application/vnd.openxmlformats-officedocument.presentationml.notesSlide+xml"/>
  <Override PartName="/ppt/notesSlides/notesSlide1.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slideLayouts/slideLayout4.xml" ContentType="application/vnd.openxmlformats-officedocument.presentationml.slideLayout+xml"/>
  <Override PartName="/ppt/notesSlides/notesSlide10.xml" ContentType="application/vnd.openxmlformats-officedocument.presentationml.notesSlide+xml"/>
  <Override PartName="/ppt/notesSlides/notesSlide8.xml" ContentType="application/vnd.openxmlformats-officedocument.presentationml.notesSlide+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charts/colors17.xml" ContentType="application/vnd.ms-office.chartcolor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charts/style17.xml" ContentType="application/vnd.ms-office.chartstyle+xml"/>
  <Override PartName="/ppt/charts/chart13.xml" ContentType="application/vnd.openxmlformats-officedocument.drawingml.chart+xml"/>
  <Override PartName="/ppt/charts/colors16.xml" ContentType="application/vnd.ms-office.chartcolorstyle+xml"/>
  <Override PartName="/ppt/theme/themeOverride1.xml" ContentType="application/vnd.openxmlformats-officedocument.themeOverride+xml"/>
  <Override PartName="/ppt/charts/colors5.xml" ContentType="application/vnd.ms-office.chartcolorstyle+xml"/>
  <Override PartName="/ppt/charts/style5.xml" ContentType="application/vnd.ms-office.chartstyle+xml"/>
  <Override PartName="/ppt/charts/chart5.xml" ContentType="application/vnd.openxmlformats-officedocument.drawingml.chart+xml"/>
  <Override PartName="/ppt/charts/colors4.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17.xml" ContentType="application/vnd.openxmlformats-officedocument.drawingml.chart+xml"/>
  <Override PartName="/ppt/charts/style7.xml" ContentType="application/vnd.ms-office.chartstyle+xml"/>
  <Override PartName="/ppt/charts/chart7.xml" ContentType="application/vnd.openxmlformats-officedocument.drawingml.chart+xml"/>
  <Override PartName="/ppt/theme/themeOverride2.xml" ContentType="application/vnd.openxmlformats-officedocument.themeOverride+xml"/>
  <Override PartName="/ppt/charts/style4.xml" ContentType="application/vnd.ms-office.chartstyle+xml"/>
  <Override PartName="/ppt/charts/chart4.xml" ContentType="application/vnd.openxmlformats-officedocument.drawingml.char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olors3.xml" ContentType="application/vnd.ms-office.chartcolorstyle+xml"/>
  <Override PartName="/ppt/charts/style3.xml" ContentType="application/vnd.ms-office.chartstyle+xml"/>
  <Override PartName="/ppt/charts/chart3.xml" ContentType="application/vnd.openxmlformats-officedocument.drawingml.chart+xml"/>
  <Override PartName="/ppt/charts/colors2.xml" ContentType="application/vnd.ms-office.chartcolorstyle+xml"/>
  <Override PartName="/ppt/charts/style2.xml" ContentType="application/vnd.ms-office.chartstyle+xml"/>
  <Override PartName="/ppt/charts/chart2.xml" ContentType="application/vnd.openxmlformats-officedocument.drawingml.chart+xml"/>
  <Override PartName="/ppt/theme/themeOverride3.xml" ContentType="application/vnd.openxmlformats-officedocument.themeOverride+xml"/>
  <Override PartName="/ppt/charts/colors7.xml" ContentType="application/vnd.ms-office.chartcolorstyle+xml"/>
  <Override PartName="/ppt/charts/chart8.xml" ContentType="application/vnd.openxmlformats-officedocument.drawingml.chart+xml"/>
  <Override PartName="/ppt/charts/colors12.xml" ContentType="application/vnd.ms-office.chartcolorstyle+xml"/>
  <Override PartName="/ppt/charts/style12.xml" ContentType="application/vnd.ms-office.chartstyle+xml"/>
  <Override PartName="/ppt/charts/chart12.xml" ContentType="application/vnd.openxmlformats-officedocument.drawingml.chart+xml"/>
  <Override PartName="/ppt/charts/colors11.xml" ContentType="application/vnd.ms-office.chartcolorstyle+xml"/>
  <Override PartName="/ppt/charts/chart11.xml" ContentType="application/vnd.openxmlformats-officedocument.drawingml.chart+xml"/>
  <Override PartName="/ppt/charts/style13.xml" ContentType="application/vnd.ms-office.chartstyle+xml"/>
  <Override PartName="/ppt/charts/colors13.xml" ContentType="application/vnd.ms-office.chartcolorstyle+xml"/>
  <Override PartName="/ppt/charts/style16.xml" ContentType="application/vnd.ms-office.chartstyle+xml"/>
  <Override PartName="/ppt/charts/chart16.xml" ContentType="application/vnd.openxmlformats-officedocument.drawingml.chart+xml"/>
  <Override PartName="/ppt/charts/colors15.xml" ContentType="application/vnd.ms-office.chartcolorstyle+xml"/>
  <Override PartName="/ppt/charts/style15.xml" ContentType="application/vnd.ms-office.chartstyle+xml"/>
  <Override PartName="/ppt/charts/chart15.xml" ContentType="application/vnd.openxmlformats-officedocument.drawingml.chart+xml"/>
  <Override PartName="/ppt/charts/colors14.xml" ContentType="application/vnd.ms-office.chartcolorstyle+xml"/>
  <Override PartName="/ppt/charts/style14.xml" ContentType="application/vnd.ms-office.chartstyle+xml"/>
  <Override PartName="/ppt/charts/chart14.xml" ContentType="application/vnd.openxmlformats-officedocument.drawingml.chart+xml"/>
  <Override PartName="/ppt/charts/colors10.xml" ContentType="application/vnd.ms-office.chartcolorstyle+xml"/>
  <Override PartName="/ppt/charts/style11.xml" ContentType="application/vnd.ms-office.chartstyle+xml"/>
  <Override PartName="/ppt/charts/chart10.xml" ContentType="application/vnd.openxmlformats-officedocument.drawingml.chart+xml"/>
  <Override PartName="/ppt/theme/themeOverride5.xml" ContentType="application/vnd.openxmlformats-officedocument.themeOverride+xml"/>
  <Override PartName="/ppt/charts/style10.xml" ContentType="application/vnd.ms-office.chartstyle+xml"/>
  <Override PartName="/ppt/charts/style9.xml" ContentType="application/vnd.ms-office.chartstyle+xml"/>
  <Override PartName="/ppt/charts/chart9.xml" ContentType="application/vnd.openxmlformats-officedocument.drawingml.chart+xml"/>
  <Override PartName="/ppt/theme/themeOverride4.xml" ContentType="application/vnd.openxmlformats-officedocument.themeOverride+xml"/>
  <Override PartName="/ppt/charts/colors8.xml" ContentType="application/vnd.ms-office.chartcolorstyle+xml"/>
  <Override PartName="/ppt/charts/style8.xml" ContentType="application/vnd.ms-office.chartstyle+xml"/>
  <Override PartName="/ppt/charts/colors9.xml" ContentType="application/vnd.ms-office.chartcolorstyl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ppt/tags/tag1.xml" ContentType="application/vnd.openxmlformats-officedocument.presentationml.tags+xml"/>
  <Override PartName="/_xmlsignatures/sig1.xml" ContentType="application/vnd.openxmlformats-package.digital-signature-xmlsignatur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package/2006/relationships/digital-signature/origin" Target="_xmlsignatures/origin.sigs"/><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9"/>
  </p:notesMasterIdLst>
  <p:handoutMasterIdLst>
    <p:handoutMasterId r:id="rId30"/>
  </p:handoutMasterIdLst>
  <p:sldIdLst>
    <p:sldId id="296" r:id="rId2"/>
    <p:sldId id="357" r:id="rId3"/>
    <p:sldId id="315" r:id="rId4"/>
    <p:sldId id="368" r:id="rId5"/>
    <p:sldId id="316" r:id="rId6"/>
    <p:sldId id="346" r:id="rId7"/>
    <p:sldId id="354" r:id="rId8"/>
    <p:sldId id="317" r:id="rId9"/>
    <p:sldId id="324" r:id="rId10"/>
    <p:sldId id="355" r:id="rId11"/>
    <p:sldId id="358" r:id="rId12"/>
    <p:sldId id="325" r:id="rId13"/>
    <p:sldId id="360" r:id="rId14"/>
    <p:sldId id="361" r:id="rId15"/>
    <p:sldId id="363" r:id="rId16"/>
    <p:sldId id="364" r:id="rId17"/>
    <p:sldId id="322" r:id="rId18"/>
    <p:sldId id="328" r:id="rId19"/>
    <p:sldId id="351" r:id="rId20"/>
    <p:sldId id="352" r:id="rId21"/>
    <p:sldId id="330" r:id="rId22"/>
    <p:sldId id="366" r:id="rId23"/>
    <p:sldId id="365" r:id="rId24"/>
    <p:sldId id="353" r:id="rId25"/>
    <p:sldId id="334" r:id="rId26"/>
    <p:sldId id="270" r:id="rId27"/>
    <p:sldId id="312" r:id="rId28"/>
  </p:sldIdLst>
  <p:sldSz cx="9144000" cy="6858000" type="screen4x3"/>
  <p:notesSz cx="7102475" cy="9388475"/>
  <p:defaultTextStyle>
    <a:defPPr>
      <a:defRPr lang="en-US"/>
    </a:defPPr>
    <a:lvl1pPr algn="l" rtl="0" fontAlgn="base">
      <a:spcBef>
        <a:spcPct val="0"/>
      </a:spcBef>
      <a:spcAft>
        <a:spcPct val="0"/>
      </a:spcAft>
      <a:defRPr kern="1200">
        <a:solidFill>
          <a:schemeClr val="tx1"/>
        </a:solidFill>
        <a:latin typeface="Calibri" pitchFamily="34" charset="0"/>
        <a:ea typeface="+mn-ea"/>
        <a:cs typeface="Arial" charset="0"/>
      </a:defRPr>
    </a:lvl1pPr>
    <a:lvl2pPr marL="457200" algn="l" rtl="0" fontAlgn="base">
      <a:spcBef>
        <a:spcPct val="0"/>
      </a:spcBef>
      <a:spcAft>
        <a:spcPct val="0"/>
      </a:spcAft>
      <a:defRPr kern="1200">
        <a:solidFill>
          <a:schemeClr val="tx1"/>
        </a:solidFill>
        <a:latin typeface="Calibri" pitchFamily="34" charset="0"/>
        <a:ea typeface="+mn-ea"/>
        <a:cs typeface="Arial" charset="0"/>
      </a:defRPr>
    </a:lvl2pPr>
    <a:lvl3pPr marL="914400" algn="l" rtl="0" fontAlgn="base">
      <a:spcBef>
        <a:spcPct val="0"/>
      </a:spcBef>
      <a:spcAft>
        <a:spcPct val="0"/>
      </a:spcAft>
      <a:defRPr kern="1200">
        <a:solidFill>
          <a:schemeClr val="tx1"/>
        </a:solidFill>
        <a:latin typeface="Calibri" pitchFamily="34" charset="0"/>
        <a:ea typeface="+mn-ea"/>
        <a:cs typeface="Arial" charset="0"/>
      </a:defRPr>
    </a:lvl3pPr>
    <a:lvl4pPr marL="1371600" algn="l" rtl="0" fontAlgn="base">
      <a:spcBef>
        <a:spcPct val="0"/>
      </a:spcBef>
      <a:spcAft>
        <a:spcPct val="0"/>
      </a:spcAft>
      <a:defRPr kern="1200">
        <a:solidFill>
          <a:schemeClr val="tx1"/>
        </a:solidFill>
        <a:latin typeface="Calibri" pitchFamily="34" charset="0"/>
        <a:ea typeface="+mn-ea"/>
        <a:cs typeface="Arial" charset="0"/>
      </a:defRPr>
    </a:lvl4pPr>
    <a:lvl5pPr marL="1828800" algn="l" rtl="0" fontAlgn="base">
      <a:spcBef>
        <a:spcPct val="0"/>
      </a:spcBef>
      <a:spcAft>
        <a:spcPct val="0"/>
      </a:spcAft>
      <a:defRPr kern="1200">
        <a:solidFill>
          <a:schemeClr val="tx1"/>
        </a:solidFill>
        <a:latin typeface="Calibri" pitchFamily="34" charset="0"/>
        <a:ea typeface="+mn-ea"/>
        <a:cs typeface="Arial" charset="0"/>
      </a:defRPr>
    </a:lvl5pPr>
    <a:lvl6pPr marL="2286000" algn="l" defTabSz="914400" rtl="0" eaLnBrk="1" latinLnBrk="0" hangingPunct="1">
      <a:defRPr kern="1200">
        <a:solidFill>
          <a:schemeClr val="tx1"/>
        </a:solidFill>
        <a:latin typeface="Calibri" pitchFamily="34" charset="0"/>
        <a:ea typeface="+mn-ea"/>
        <a:cs typeface="Arial" charset="0"/>
      </a:defRPr>
    </a:lvl6pPr>
    <a:lvl7pPr marL="2743200" algn="l" defTabSz="914400" rtl="0" eaLnBrk="1" latinLnBrk="0" hangingPunct="1">
      <a:defRPr kern="1200">
        <a:solidFill>
          <a:schemeClr val="tx1"/>
        </a:solidFill>
        <a:latin typeface="Calibri" pitchFamily="34" charset="0"/>
        <a:ea typeface="+mn-ea"/>
        <a:cs typeface="Arial" charset="0"/>
      </a:defRPr>
    </a:lvl7pPr>
    <a:lvl8pPr marL="3200400" algn="l" defTabSz="914400" rtl="0" eaLnBrk="1" latinLnBrk="0" hangingPunct="1">
      <a:defRPr kern="1200">
        <a:solidFill>
          <a:schemeClr val="tx1"/>
        </a:solidFill>
        <a:latin typeface="Calibri" pitchFamily="34" charset="0"/>
        <a:ea typeface="+mn-ea"/>
        <a:cs typeface="Arial" charset="0"/>
      </a:defRPr>
    </a:lvl8pPr>
    <a:lvl9pPr marL="3657600" algn="l" defTabSz="914400" rtl="0" eaLnBrk="1" latinLnBrk="0" hangingPunct="1">
      <a:defRPr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432">
          <p15:clr>
            <a:srgbClr val="A4A3A4"/>
          </p15:clr>
        </p15:guide>
        <p15:guide id="2" pos="2784" userDrawn="1">
          <p15:clr>
            <a:srgbClr val="A4A3A4"/>
          </p15:clr>
        </p15:guide>
      </p15:sldGuideLst>
    </p:ext>
    <p:ext uri="{2D200454-40CA-4A62-9FC3-DE9A4176ACB9}">
      <p15:notesGuideLst xmlns:p15="http://schemas.microsoft.com/office/powerpoint/2012/main">
        <p15:guide id="1" orient="horz" pos="2957">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C24"/>
    <a:srgbClr val="767DC5"/>
    <a:srgbClr val="73E1E7"/>
    <a:srgbClr val="00AAB5"/>
    <a:srgbClr val="A6CE39"/>
    <a:srgbClr val="F26522"/>
    <a:srgbClr val="F1FCFD"/>
    <a:srgbClr val="D6F6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0062" autoAdjust="0"/>
  </p:normalViewPr>
  <p:slideViewPr>
    <p:cSldViewPr snapToGrid="0" snapToObjects="1" showGuides="1">
      <p:cViewPr varScale="1">
        <p:scale>
          <a:sx n="101" d="100"/>
          <a:sy n="101" d="100"/>
        </p:scale>
        <p:origin x="1950" y="114"/>
      </p:cViewPr>
      <p:guideLst>
        <p:guide orient="horz" pos="432"/>
        <p:guide pos="2784"/>
      </p:guideLst>
    </p:cSldViewPr>
  </p:slideViewPr>
  <p:notesTextViewPr>
    <p:cViewPr>
      <p:scale>
        <a:sx n="100" d="100"/>
        <a:sy n="100" d="100"/>
      </p:scale>
      <p:origin x="0" y="0"/>
    </p:cViewPr>
  </p:notesTextViewPr>
  <p:sorterViewPr>
    <p:cViewPr>
      <p:scale>
        <a:sx n="60" d="100"/>
        <a:sy n="60" d="100"/>
      </p:scale>
      <p:origin x="0" y="0"/>
    </p:cViewPr>
  </p:sorterViewPr>
  <p:notesViewPr>
    <p:cSldViewPr snapToGrid="0" snapToObjects="1" showGuides="1">
      <p:cViewPr>
        <p:scale>
          <a:sx n="190" d="100"/>
          <a:sy n="190" d="100"/>
        </p:scale>
        <p:origin x="-96" y="3222"/>
      </p:cViewPr>
      <p:guideLst>
        <p:guide orient="horz" pos="2957"/>
        <p:guide pos="2237"/>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mporemba\Documents\MMModel\AddressPatterns\MemoryMetric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mporemba\Documents\MMModel\AddressPatterns\MemoryMetric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mporemba\Documents\MMModel\AddressPatterns\MemoryMetric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okayiran\Documents\Projects\APU-SynFull\APU-SynFull%20paper\finalresults_camera.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jieyin\Desktop\Document\Paper\scaling_result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jieyin\Desktop\Document\Paper\scaling_result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mporemba\Documents\MMModel\AddressPatterns\MemoryMetrics.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mporemba\Documents\MMModel\AddressPatterns\MemoryMetrics.xlsx"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5.xml"/><Relationship Id="rId1" Type="http://schemas.microsoft.com/office/2011/relationships/chartStyle" Target="style5.xml"/><Relationship Id="rId5" Type="http://schemas.openxmlformats.org/officeDocument/2006/relationships/chartUserShapes" Target="../drawings/drawing1.xml"/><Relationship Id="rId4" Type="http://schemas.openxmlformats.org/officeDocument/2006/relationships/oleObject" Target="NULL" TargetMode="Externa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4.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5.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6.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FF0000"/>
            </a:solidFill>
            <a:ln>
              <a:solidFill>
                <a:schemeClr val="tx1"/>
              </a:solidFill>
            </a:ln>
            <a:effectLst/>
          </c:spPr>
          <c:invertIfNegative val="0"/>
          <c:val>
            <c:numRef>
              <c:f>Sheet1!$B$1:$B$32</c:f>
              <c:numCache>
                <c:formatCode>General</c:formatCode>
                <c:ptCount val="32"/>
                <c:pt idx="0">
                  <c:v>2.8957528957528959E-2</c:v>
                </c:pt>
                <c:pt idx="1">
                  <c:v>2.3166023166023165E-2</c:v>
                </c:pt>
                <c:pt idx="2">
                  <c:v>2.5096525096525095E-2</c:v>
                </c:pt>
                <c:pt idx="3">
                  <c:v>3.6679536679536683E-2</c:v>
                </c:pt>
                <c:pt idx="4">
                  <c:v>2.3166023166023165E-2</c:v>
                </c:pt>
                <c:pt idx="5">
                  <c:v>4.0540540540540543E-2</c:v>
                </c:pt>
                <c:pt idx="6">
                  <c:v>2.8957528957528959E-2</c:v>
                </c:pt>
                <c:pt idx="7">
                  <c:v>3.0888030888030889E-2</c:v>
                </c:pt>
                <c:pt idx="8">
                  <c:v>3.4749034749034749E-2</c:v>
                </c:pt>
                <c:pt idx="9">
                  <c:v>2.5096525096525095E-2</c:v>
                </c:pt>
                <c:pt idx="10">
                  <c:v>2.1235521235521235E-2</c:v>
                </c:pt>
                <c:pt idx="11">
                  <c:v>3.8610038610038609E-2</c:v>
                </c:pt>
                <c:pt idx="12">
                  <c:v>3.4749034749034749E-2</c:v>
                </c:pt>
                <c:pt idx="13">
                  <c:v>3.0888030888030889E-2</c:v>
                </c:pt>
                <c:pt idx="14">
                  <c:v>2.7027027027027029E-2</c:v>
                </c:pt>
                <c:pt idx="15">
                  <c:v>2.7027027027027029E-2</c:v>
                </c:pt>
                <c:pt idx="16">
                  <c:v>2.8957528957528959E-2</c:v>
                </c:pt>
                <c:pt idx="17">
                  <c:v>3.6679536679536683E-2</c:v>
                </c:pt>
                <c:pt idx="18">
                  <c:v>3.4749034749034749E-2</c:v>
                </c:pt>
                <c:pt idx="19">
                  <c:v>3.0888030888030889E-2</c:v>
                </c:pt>
                <c:pt idx="20">
                  <c:v>3.8610038610038609E-2</c:v>
                </c:pt>
                <c:pt idx="21">
                  <c:v>4.0540540540540543E-2</c:v>
                </c:pt>
                <c:pt idx="22">
                  <c:v>2.8957528957528959E-2</c:v>
                </c:pt>
                <c:pt idx="23">
                  <c:v>2.3166023166023165E-2</c:v>
                </c:pt>
                <c:pt idx="24">
                  <c:v>2.7027027027027029E-2</c:v>
                </c:pt>
                <c:pt idx="25">
                  <c:v>3.4749034749034749E-2</c:v>
                </c:pt>
                <c:pt idx="26">
                  <c:v>3.6679536679536683E-2</c:v>
                </c:pt>
                <c:pt idx="27">
                  <c:v>3.4749034749034749E-2</c:v>
                </c:pt>
                <c:pt idx="28">
                  <c:v>3.2818532818532815E-2</c:v>
                </c:pt>
                <c:pt idx="29">
                  <c:v>3.8610038610038609E-2</c:v>
                </c:pt>
                <c:pt idx="30">
                  <c:v>3.4749034749034749E-2</c:v>
                </c:pt>
                <c:pt idx="31">
                  <c:v>2.1235521235521235E-2</c:v>
                </c:pt>
              </c:numCache>
            </c:numRef>
          </c:val>
        </c:ser>
        <c:dLbls>
          <c:showLegendKey val="0"/>
          <c:showVal val="0"/>
          <c:showCatName val="0"/>
          <c:showSerName val="0"/>
          <c:showPercent val="0"/>
          <c:showBubbleSize val="0"/>
        </c:dLbls>
        <c:gapWidth val="219"/>
        <c:overlap val="-27"/>
        <c:axId val="198406808"/>
        <c:axId val="198407200"/>
      </c:barChart>
      <c:catAx>
        <c:axId val="198406808"/>
        <c:scaling>
          <c:orientation val="minMax"/>
        </c:scaling>
        <c:delete val="1"/>
        <c:axPos val="b"/>
        <c:title>
          <c:tx>
            <c:rich>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Source Node IDs</a:t>
                </a:r>
              </a:p>
            </c:rich>
          </c:tx>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majorTickMark val="none"/>
        <c:minorTickMark val="none"/>
        <c:tickLblPos val="nextTo"/>
        <c:crossAx val="198407200"/>
        <c:crosses val="autoZero"/>
        <c:auto val="1"/>
        <c:lblAlgn val="ctr"/>
        <c:lblOffset val="100"/>
        <c:noMultiLvlLbl val="0"/>
      </c:catAx>
      <c:valAx>
        <c:axId val="198407200"/>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Probability Distribution of Destination Nodes</a:t>
                </a:r>
              </a:p>
            </c:rich>
          </c:tx>
          <c:layout/>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98406808"/>
        <c:crosses val="autoZero"/>
        <c:crossBetween val="between"/>
        <c:majorUnit val="1.0000000000000002E-2"/>
      </c:valAx>
      <c:spPr>
        <a:noFill/>
        <a:ln>
          <a:solidFill>
            <a:schemeClr val="tx1"/>
          </a:solidFill>
        </a:ln>
        <a:effectLst/>
      </c:spPr>
    </c:plotArea>
    <c:plotVisOnly val="1"/>
    <c:dispBlanksAs val="gap"/>
    <c:showDLblsOverMax val="0"/>
  </c:chart>
  <c:spPr>
    <a:noFill/>
    <a:ln>
      <a:noFill/>
    </a:ln>
    <a:effectLst/>
  </c:spPr>
  <c:txPr>
    <a:bodyPr/>
    <a:lstStyle/>
    <a:p>
      <a:pPr>
        <a:defRPr sz="1200" b="1">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3813269295699248E-2"/>
          <c:y val="9.2974099691927631E-2"/>
          <c:w val="0.86777134249279275"/>
          <c:h val="0.73624905079234293"/>
        </c:manualLayout>
      </c:layout>
      <c:barChart>
        <c:barDir val="col"/>
        <c:grouping val="clustered"/>
        <c:varyColors val="0"/>
        <c:ser>
          <c:idx val="0"/>
          <c:order val="0"/>
          <c:tx>
            <c:strRef>
              <c:f>Sheet4!$D$4</c:f>
              <c:strCache>
                <c:ptCount val="1"/>
                <c:pt idx="0">
                  <c:v>GPU Gunk</c:v>
                </c:pt>
              </c:strCache>
            </c:strRef>
          </c:tx>
          <c:spPr>
            <a:solidFill>
              <a:schemeClr val="accent3"/>
            </a:solidFill>
            <a:ln w="25400">
              <a:noFill/>
            </a:ln>
            <a:effectLst/>
          </c:spPr>
          <c:invertIfNegative val="0"/>
          <c:val>
            <c:numRef>
              <c:f>Sheet4!$D$5:$D$68</c:f>
              <c:numCache>
                <c:formatCode>General</c:formatCode>
                <c:ptCount val="64"/>
                <c:pt idx="0">
                  <c:v>30</c:v>
                </c:pt>
                <c:pt idx="1">
                  <c:v>16</c:v>
                </c:pt>
                <c:pt idx="2">
                  <c:v>0</c:v>
                </c:pt>
                <c:pt idx="3">
                  <c:v>0</c:v>
                </c:pt>
                <c:pt idx="4">
                  <c:v>0</c:v>
                </c:pt>
                <c:pt idx="5">
                  <c:v>0</c:v>
                </c:pt>
                <c:pt idx="6">
                  <c:v>2</c:v>
                </c:pt>
                <c:pt idx="7">
                  <c:v>16</c:v>
                </c:pt>
                <c:pt idx="8">
                  <c:v>30</c:v>
                </c:pt>
                <c:pt idx="9">
                  <c:v>16</c:v>
                </c:pt>
                <c:pt idx="10">
                  <c:v>0</c:v>
                </c:pt>
                <c:pt idx="11">
                  <c:v>0</c:v>
                </c:pt>
                <c:pt idx="12">
                  <c:v>0</c:v>
                </c:pt>
                <c:pt idx="13">
                  <c:v>0</c:v>
                </c:pt>
                <c:pt idx="14">
                  <c:v>1</c:v>
                </c:pt>
                <c:pt idx="15">
                  <c:v>11</c:v>
                </c:pt>
                <c:pt idx="16">
                  <c:v>31</c:v>
                </c:pt>
                <c:pt idx="17">
                  <c:v>22</c:v>
                </c:pt>
                <c:pt idx="18">
                  <c:v>0</c:v>
                </c:pt>
                <c:pt idx="19">
                  <c:v>0</c:v>
                </c:pt>
                <c:pt idx="20">
                  <c:v>0</c:v>
                </c:pt>
                <c:pt idx="21">
                  <c:v>0</c:v>
                </c:pt>
                <c:pt idx="22">
                  <c:v>1</c:v>
                </c:pt>
                <c:pt idx="23">
                  <c:v>10</c:v>
                </c:pt>
                <c:pt idx="24">
                  <c:v>31</c:v>
                </c:pt>
                <c:pt idx="25">
                  <c:v>22</c:v>
                </c:pt>
                <c:pt idx="26">
                  <c:v>0</c:v>
                </c:pt>
                <c:pt idx="27">
                  <c:v>0</c:v>
                </c:pt>
                <c:pt idx="28">
                  <c:v>0</c:v>
                </c:pt>
                <c:pt idx="29">
                  <c:v>0</c:v>
                </c:pt>
                <c:pt idx="30">
                  <c:v>1</c:v>
                </c:pt>
                <c:pt idx="31">
                  <c:v>8</c:v>
                </c:pt>
                <c:pt idx="32">
                  <c:v>31</c:v>
                </c:pt>
                <c:pt idx="33">
                  <c:v>23</c:v>
                </c:pt>
                <c:pt idx="34">
                  <c:v>0</c:v>
                </c:pt>
                <c:pt idx="35">
                  <c:v>0</c:v>
                </c:pt>
                <c:pt idx="36">
                  <c:v>0</c:v>
                </c:pt>
                <c:pt idx="37">
                  <c:v>0</c:v>
                </c:pt>
                <c:pt idx="38">
                  <c:v>1</c:v>
                </c:pt>
                <c:pt idx="39">
                  <c:v>9</c:v>
                </c:pt>
                <c:pt idx="40">
                  <c:v>31</c:v>
                </c:pt>
                <c:pt idx="41">
                  <c:v>23</c:v>
                </c:pt>
                <c:pt idx="42">
                  <c:v>0</c:v>
                </c:pt>
                <c:pt idx="43">
                  <c:v>0</c:v>
                </c:pt>
                <c:pt idx="44">
                  <c:v>0</c:v>
                </c:pt>
                <c:pt idx="45">
                  <c:v>0</c:v>
                </c:pt>
                <c:pt idx="46">
                  <c:v>1</c:v>
                </c:pt>
                <c:pt idx="47">
                  <c:v>16</c:v>
                </c:pt>
                <c:pt idx="48">
                  <c:v>31</c:v>
                </c:pt>
                <c:pt idx="49">
                  <c:v>16</c:v>
                </c:pt>
                <c:pt idx="50">
                  <c:v>0</c:v>
                </c:pt>
                <c:pt idx="51">
                  <c:v>0</c:v>
                </c:pt>
                <c:pt idx="52">
                  <c:v>0</c:v>
                </c:pt>
                <c:pt idx="53">
                  <c:v>0</c:v>
                </c:pt>
                <c:pt idx="54">
                  <c:v>2</c:v>
                </c:pt>
                <c:pt idx="55">
                  <c:v>16</c:v>
                </c:pt>
                <c:pt idx="56">
                  <c:v>30</c:v>
                </c:pt>
                <c:pt idx="57">
                  <c:v>16</c:v>
                </c:pt>
                <c:pt idx="58">
                  <c:v>0</c:v>
                </c:pt>
                <c:pt idx="59">
                  <c:v>0</c:v>
                </c:pt>
                <c:pt idx="60">
                  <c:v>0</c:v>
                </c:pt>
                <c:pt idx="61">
                  <c:v>0</c:v>
                </c:pt>
                <c:pt idx="62">
                  <c:v>2</c:v>
                </c:pt>
                <c:pt idx="63">
                  <c:v>16</c:v>
                </c:pt>
              </c:numCache>
            </c:numRef>
          </c:val>
        </c:ser>
        <c:dLbls>
          <c:showLegendKey val="0"/>
          <c:showVal val="0"/>
          <c:showCatName val="0"/>
          <c:showSerName val="0"/>
          <c:showPercent val="0"/>
          <c:showBubbleSize val="0"/>
        </c:dLbls>
        <c:gapWidth val="0"/>
        <c:axId val="199317136"/>
        <c:axId val="199321616"/>
      </c:barChart>
      <c:catAx>
        <c:axId val="199317136"/>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Bank</a:t>
                </a:r>
                <a:endParaRPr lang="en-US" dirty="0"/>
              </a:p>
            </c:rich>
          </c:tx>
          <c:layout>
            <c:manualLayout>
              <c:xMode val="edge"/>
              <c:yMode val="edge"/>
              <c:x val="0.49735743149449618"/>
              <c:y val="0.8292231504842706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out"/>
        <c:minorTickMark val="none"/>
        <c:tickLblPos val="nextTo"/>
        <c:crossAx val="199321616"/>
        <c:crosses val="autoZero"/>
        <c:auto val="1"/>
        <c:lblAlgn val="ctr"/>
        <c:lblOffset val="100"/>
        <c:noMultiLvlLbl val="0"/>
      </c:catAx>
      <c:valAx>
        <c:axId val="199321616"/>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Accesses</a:t>
                </a:r>
                <a:endParaRPr lang="en-US" dirty="0"/>
              </a:p>
            </c:rich>
          </c:tx>
          <c:layout>
            <c:manualLayout>
              <c:xMode val="edge"/>
              <c:yMode val="edge"/>
              <c:x val="1.66625369313033E-2"/>
              <c:y val="0.2839190745982381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99317136"/>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Sheet4!$D$4</c:f>
              <c:strCache>
                <c:ptCount val="1"/>
                <c:pt idx="0">
                  <c:v>GPU Gunk</c:v>
                </c:pt>
              </c:strCache>
            </c:strRef>
          </c:tx>
          <c:spPr>
            <a:solidFill>
              <a:schemeClr val="accent3"/>
            </a:solidFill>
            <a:ln>
              <a:noFill/>
            </a:ln>
            <a:effectLst/>
          </c:spPr>
          <c:invertIfNegative val="0"/>
          <c:val>
            <c:numRef>
              <c:f>Sheet4!$T$5:$T$68</c:f>
              <c:numCache>
                <c:formatCode>General</c:formatCode>
                <c:ptCount val="64"/>
                <c:pt idx="0">
                  <c:v>7</c:v>
                </c:pt>
                <c:pt idx="1">
                  <c:v>16</c:v>
                </c:pt>
                <c:pt idx="2">
                  <c:v>26</c:v>
                </c:pt>
                <c:pt idx="3">
                  <c:v>0</c:v>
                </c:pt>
                <c:pt idx="4">
                  <c:v>0</c:v>
                </c:pt>
                <c:pt idx="5">
                  <c:v>1</c:v>
                </c:pt>
                <c:pt idx="6">
                  <c:v>6</c:v>
                </c:pt>
                <c:pt idx="7">
                  <c:v>10</c:v>
                </c:pt>
                <c:pt idx="8">
                  <c:v>11</c:v>
                </c:pt>
                <c:pt idx="9">
                  <c:v>17</c:v>
                </c:pt>
                <c:pt idx="10">
                  <c:v>27</c:v>
                </c:pt>
                <c:pt idx="11">
                  <c:v>0</c:v>
                </c:pt>
                <c:pt idx="12">
                  <c:v>0</c:v>
                </c:pt>
                <c:pt idx="13">
                  <c:v>4</c:v>
                </c:pt>
                <c:pt idx="14">
                  <c:v>7</c:v>
                </c:pt>
                <c:pt idx="15">
                  <c:v>6</c:v>
                </c:pt>
                <c:pt idx="16">
                  <c:v>6</c:v>
                </c:pt>
                <c:pt idx="17">
                  <c:v>10</c:v>
                </c:pt>
                <c:pt idx="18">
                  <c:v>26</c:v>
                </c:pt>
                <c:pt idx="19">
                  <c:v>0</c:v>
                </c:pt>
                <c:pt idx="20">
                  <c:v>0</c:v>
                </c:pt>
                <c:pt idx="21">
                  <c:v>3</c:v>
                </c:pt>
                <c:pt idx="22">
                  <c:v>7</c:v>
                </c:pt>
                <c:pt idx="23">
                  <c:v>6</c:v>
                </c:pt>
                <c:pt idx="24">
                  <c:v>7</c:v>
                </c:pt>
                <c:pt idx="25">
                  <c:v>10</c:v>
                </c:pt>
                <c:pt idx="26">
                  <c:v>27</c:v>
                </c:pt>
                <c:pt idx="27">
                  <c:v>0</c:v>
                </c:pt>
                <c:pt idx="28">
                  <c:v>0</c:v>
                </c:pt>
                <c:pt idx="29">
                  <c:v>0</c:v>
                </c:pt>
                <c:pt idx="30">
                  <c:v>5</c:v>
                </c:pt>
                <c:pt idx="31">
                  <c:v>5</c:v>
                </c:pt>
                <c:pt idx="32">
                  <c:v>11</c:v>
                </c:pt>
                <c:pt idx="33">
                  <c:v>14</c:v>
                </c:pt>
                <c:pt idx="34">
                  <c:v>26</c:v>
                </c:pt>
                <c:pt idx="35">
                  <c:v>0</c:v>
                </c:pt>
                <c:pt idx="36">
                  <c:v>0</c:v>
                </c:pt>
                <c:pt idx="37">
                  <c:v>4</c:v>
                </c:pt>
                <c:pt idx="38">
                  <c:v>7</c:v>
                </c:pt>
                <c:pt idx="39">
                  <c:v>6</c:v>
                </c:pt>
                <c:pt idx="40">
                  <c:v>6</c:v>
                </c:pt>
                <c:pt idx="41">
                  <c:v>9</c:v>
                </c:pt>
                <c:pt idx="42">
                  <c:v>26</c:v>
                </c:pt>
                <c:pt idx="43">
                  <c:v>0</c:v>
                </c:pt>
                <c:pt idx="44">
                  <c:v>0</c:v>
                </c:pt>
                <c:pt idx="45">
                  <c:v>2</c:v>
                </c:pt>
                <c:pt idx="46">
                  <c:v>7</c:v>
                </c:pt>
                <c:pt idx="47">
                  <c:v>9</c:v>
                </c:pt>
                <c:pt idx="48">
                  <c:v>9</c:v>
                </c:pt>
                <c:pt idx="49">
                  <c:v>17</c:v>
                </c:pt>
                <c:pt idx="50">
                  <c:v>26</c:v>
                </c:pt>
                <c:pt idx="51">
                  <c:v>0</c:v>
                </c:pt>
                <c:pt idx="52">
                  <c:v>0</c:v>
                </c:pt>
                <c:pt idx="53">
                  <c:v>5</c:v>
                </c:pt>
                <c:pt idx="54">
                  <c:v>7</c:v>
                </c:pt>
                <c:pt idx="55">
                  <c:v>6</c:v>
                </c:pt>
                <c:pt idx="56">
                  <c:v>6</c:v>
                </c:pt>
                <c:pt idx="57">
                  <c:v>16</c:v>
                </c:pt>
                <c:pt idx="58">
                  <c:v>26</c:v>
                </c:pt>
                <c:pt idx="59">
                  <c:v>0</c:v>
                </c:pt>
                <c:pt idx="60">
                  <c:v>0</c:v>
                </c:pt>
                <c:pt idx="61">
                  <c:v>4</c:v>
                </c:pt>
                <c:pt idx="62">
                  <c:v>7</c:v>
                </c:pt>
                <c:pt idx="63">
                  <c:v>6</c:v>
                </c:pt>
              </c:numCache>
            </c:numRef>
          </c:val>
        </c:ser>
        <c:dLbls>
          <c:showLegendKey val="0"/>
          <c:showVal val="0"/>
          <c:showCatName val="0"/>
          <c:showSerName val="0"/>
          <c:showPercent val="0"/>
          <c:showBubbleSize val="0"/>
        </c:dLbls>
        <c:gapWidth val="0"/>
        <c:axId val="199351392"/>
        <c:axId val="199392144"/>
      </c:barChart>
      <c:catAx>
        <c:axId val="199351392"/>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Bank</a:t>
                </a:r>
                <a:endParaRPr lang="en-US" dirty="0"/>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out"/>
        <c:minorTickMark val="none"/>
        <c:tickLblPos val="nextTo"/>
        <c:crossAx val="199392144"/>
        <c:crosses val="autoZero"/>
        <c:auto val="1"/>
        <c:lblAlgn val="ctr"/>
        <c:lblOffset val="100"/>
        <c:noMultiLvlLbl val="0"/>
      </c:catAx>
      <c:valAx>
        <c:axId val="199392144"/>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Accesses</a:t>
                </a:r>
                <a:endParaRPr lang="en-US" dirty="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99351392"/>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Sheet4!$N$4</c:f>
              <c:strCache>
                <c:ptCount val="1"/>
                <c:pt idx="0">
                  <c:v>GPU Kernel</c:v>
                </c:pt>
              </c:strCache>
            </c:strRef>
          </c:tx>
          <c:spPr>
            <a:solidFill>
              <a:schemeClr val="accent3"/>
            </a:solidFill>
            <a:ln>
              <a:noFill/>
            </a:ln>
            <a:effectLst/>
          </c:spPr>
          <c:invertIfNegative val="0"/>
          <c:val>
            <c:numRef>
              <c:f>Sheet4!$N$5:$N$68</c:f>
              <c:numCache>
                <c:formatCode>General</c:formatCode>
                <c:ptCount val="64"/>
                <c:pt idx="0">
                  <c:v>7</c:v>
                </c:pt>
                <c:pt idx="1">
                  <c:v>13</c:v>
                </c:pt>
                <c:pt idx="2">
                  <c:v>12</c:v>
                </c:pt>
                <c:pt idx="3">
                  <c:v>5</c:v>
                </c:pt>
                <c:pt idx="4">
                  <c:v>6</c:v>
                </c:pt>
                <c:pt idx="5">
                  <c:v>6</c:v>
                </c:pt>
                <c:pt idx="6">
                  <c:v>4</c:v>
                </c:pt>
                <c:pt idx="7">
                  <c:v>9</c:v>
                </c:pt>
                <c:pt idx="8">
                  <c:v>6</c:v>
                </c:pt>
                <c:pt idx="9">
                  <c:v>10</c:v>
                </c:pt>
                <c:pt idx="10">
                  <c:v>13</c:v>
                </c:pt>
                <c:pt idx="11">
                  <c:v>9</c:v>
                </c:pt>
                <c:pt idx="12">
                  <c:v>5</c:v>
                </c:pt>
                <c:pt idx="13">
                  <c:v>6</c:v>
                </c:pt>
                <c:pt idx="14">
                  <c:v>10</c:v>
                </c:pt>
                <c:pt idx="15">
                  <c:v>7</c:v>
                </c:pt>
                <c:pt idx="16">
                  <c:v>6</c:v>
                </c:pt>
                <c:pt idx="17">
                  <c:v>12</c:v>
                </c:pt>
                <c:pt idx="18">
                  <c:v>9</c:v>
                </c:pt>
                <c:pt idx="19">
                  <c:v>10</c:v>
                </c:pt>
                <c:pt idx="20">
                  <c:v>6</c:v>
                </c:pt>
                <c:pt idx="21">
                  <c:v>4</c:v>
                </c:pt>
                <c:pt idx="22">
                  <c:v>10</c:v>
                </c:pt>
                <c:pt idx="23">
                  <c:v>5</c:v>
                </c:pt>
                <c:pt idx="24">
                  <c:v>5</c:v>
                </c:pt>
                <c:pt idx="25">
                  <c:v>12</c:v>
                </c:pt>
                <c:pt idx="26">
                  <c:v>14</c:v>
                </c:pt>
                <c:pt idx="27">
                  <c:v>8</c:v>
                </c:pt>
                <c:pt idx="28">
                  <c:v>7</c:v>
                </c:pt>
                <c:pt idx="29">
                  <c:v>6</c:v>
                </c:pt>
                <c:pt idx="30">
                  <c:v>4</c:v>
                </c:pt>
                <c:pt idx="31">
                  <c:v>5</c:v>
                </c:pt>
                <c:pt idx="32">
                  <c:v>5</c:v>
                </c:pt>
                <c:pt idx="33">
                  <c:v>8</c:v>
                </c:pt>
                <c:pt idx="34">
                  <c:v>14</c:v>
                </c:pt>
                <c:pt idx="35">
                  <c:v>10</c:v>
                </c:pt>
                <c:pt idx="36">
                  <c:v>8</c:v>
                </c:pt>
                <c:pt idx="37">
                  <c:v>9</c:v>
                </c:pt>
                <c:pt idx="38">
                  <c:v>10</c:v>
                </c:pt>
                <c:pt idx="39">
                  <c:v>11</c:v>
                </c:pt>
                <c:pt idx="40">
                  <c:v>4</c:v>
                </c:pt>
                <c:pt idx="41">
                  <c:v>10</c:v>
                </c:pt>
                <c:pt idx="42">
                  <c:v>11</c:v>
                </c:pt>
                <c:pt idx="43">
                  <c:v>8</c:v>
                </c:pt>
                <c:pt idx="44">
                  <c:v>8</c:v>
                </c:pt>
                <c:pt idx="45">
                  <c:v>4</c:v>
                </c:pt>
                <c:pt idx="46">
                  <c:v>5</c:v>
                </c:pt>
                <c:pt idx="47">
                  <c:v>7</c:v>
                </c:pt>
                <c:pt idx="48">
                  <c:v>7</c:v>
                </c:pt>
                <c:pt idx="49">
                  <c:v>10</c:v>
                </c:pt>
                <c:pt idx="50">
                  <c:v>10</c:v>
                </c:pt>
                <c:pt idx="51">
                  <c:v>9</c:v>
                </c:pt>
                <c:pt idx="52">
                  <c:v>5</c:v>
                </c:pt>
                <c:pt idx="53">
                  <c:v>6</c:v>
                </c:pt>
                <c:pt idx="54">
                  <c:v>6</c:v>
                </c:pt>
                <c:pt idx="55">
                  <c:v>8</c:v>
                </c:pt>
                <c:pt idx="56">
                  <c:v>7</c:v>
                </c:pt>
                <c:pt idx="57">
                  <c:v>12</c:v>
                </c:pt>
                <c:pt idx="58">
                  <c:v>11</c:v>
                </c:pt>
                <c:pt idx="59">
                  <c:v>10</c:v>
                </c:pt>
                <c:pt idx="60">
                  <c:v>9</c:v>
                </c:pt>
                <c:pt idx="61">
                  <c:v>5</c:v>
                </c:pt>
                <c:pt idx="62">
                  <c:v>8</c:v>
                </c:pt>
                <c:pt idx="63">
                  <c:v>6</c:v>
                </c:pt>
              </c:numCache>
            </c:numRef>
          </c:val>
        </c:ser>
        <c:dLbls>
          <c:showLegendKey val="0"/>
          <c:showVal val="0"/>
          <c:showCatName val="0"/>
          <c:showSerName val="0"/>
          <c:showPercent val="0"/>
          <c:showBubbleSize val="0"/>
        </c:dLbls>
        <c:gapWidth val="0"/>
        <c:axId val="198387920"/>
        <c:axId val="199458296"/>
      </c:barChart>
      <c:catAx>
        <c:axId val="198387920"/>
        <c:scaling>
          <c:orientation val="minMax"/>
        </c:scaling>
        <c:delete val="1"/>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Bank</a:t>
                </a:r>
                <a:endParaRPr lang="en-US" dirty="0"/>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out"/>
        <c:minorTickMark val="none"/>
        <c:tickLblPos val="nextTo"/>
        <c:crossAx val="199458296"/>
        <c:crosses val="autoZero"/>
        <c:auto val="1"/>
        <c:lblAlgn val="ctr"/>
        <c:lblOffset val="100"/>
        <c:noMultiLvlLbl val="0"/>
      </c:catAx>
      <c:valAx>
        <c:axId val="199458296"/>
        <c:scaling>
          <c:orientation val="minMax"/>
        </c:scaling>
        <c:delete val="1"/>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Accesses</a:t>
                </a:r>
                <a:endParaRPr lang="en-US" dirty="0"/>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98387920"/>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Sheet1!$J$1</c:f>
              <c:strCache>
                <c:ptCount val="1"/>
                <c:pt idx="0">
                  <c:v>SynFull</c:v>
                </c:pt>
              </c:strCache>
            </c:strRef>
          </c:tx>
          <c:spPr>
            <a:noFill/>
            <a:ln>
              <a:solidFill>
                <a:schemeClr val="tx1"/>
              </a:solidFill>
            </a:ln>
            <a:effectLst/>
          </c:spPr>
          <c:invertIfNegative val="0"/>
          <c:cat>
            <c:strRef>
              <c:f>Sheet1!$A$2:$A$16</c:f>
              <c:strCache>
                <c:ptCount val="12"/>
                <c:pt idx="0">
                  <c:v>bitonic</c:v>
                </c:pt>
                <c:pt idx="1">
                  <c:v>dct</c:v>
                </c:pt>
                <c:pt idx="2">
                  <c:v>histogram</c:v>
                </c:pt>
                <c:pt idx="3">
                  <c:v>matrixmul</c:v>
                </c:pt>
                <c:pt idx="4">
                  <c:v>spmv</c:v>
                </c:pt>
                <c:pt idx="5">
                  <c:v>comd</c:v>
                </c:pt>
                <c:pt idx="6">
                  <c:v>backprop</c:v>
                </c:pt>
                <c:pt idx="7">
                  <c:v>bfs</c:v>
                </c:pt>
                <c:pt idx="8">
                  <c:v>hotspot</c:v>
                </c:pt>
                <c:pt idx="9">
                  <c:v>nw</c:v>
                </c:pt>
                <c:pt idx="11">
                  <c:v>AVG</c:v>
                </c:pt>
              </c:strCache>
              <c:extLst/>
            </c:strRef>
          </c:cat>
          <c:val>
            <c:numRef>
              <c:f>Sheet1!$J$2:$J$16</c:f>
              <c:numCache>
                <c:formatCode>General</c:formatCode>
                <c:ptCount val="12"/>
                <c:pt idx="0">
                  <c:v>0.2983503605172379</c:v>
                </c:pt>
                <c:pt idx="1">
                  <c:v>0.26203672564667629</c:v>
                </c:pt>
                <c:pt idx="2">
                  <c:v>0.20224270889469781</c:v>
                </c:pt>
                <c:pt idx="3">
                  <c:v>0.36075246945106204</c:v>
                </c:pt>
                <c:pt idx="4">
                  <c:v>0.2482387142008225</c:v>
                </c:pt>
                <c:pt idx="5">
                  <c:v>0.13658639823782384</c:v>
                </c:pt>
                <c:pt idx="6">
                  <c:v>0.52157838182263094</c:v>
                </c:pt>
                <c:pt idx="7">
                  <c:v>0.12723467490581242</c:v>
                </c:pt>
                <c:pt idx="8">
                  <c:v>0.51258338915367629</c:v>
                </c:pt>
                <c:pt idx="9">
                  <c:v>0.43385367563606692</c:v>
                </c:pt>
                <c:pt idx="11">
                  <c:v>0.3103457498466507</c:v>
                </c:pt>
              </c:numCache>
              <c:extLst/>
            </c:numRef>
          </c:val>
        </c:ser>
        <c:ser>
          <c:idx val="1"/>
          <c:order val="1"/>
          <c:tx>
            <c:strRef>
              <c:f>Sheet1!$K$1</c:f>
              <c:strCache>
                <c:ptCount val="1"/>
                <c:pt idx="0">
                  <c:v>APU-SynFull</c:v>
                </c:pt>
              </c:strCache>
            </c:strRef>
          </c:tx>
          <c:spPr>
            <a:solidFill>
              <a:schemeClr val="tx1"/>
            </a:solidFill>
            <a:ln>
              <a:solidFill>
                <a:schemeClr val="tx1"/>
              </a:solidFill>
            </a:ln>
            <a:effectLst/>
          </c:spPr>
          <c:invertIfNegative val="0"/>
          <c:cat>
            <c:strRef>
              <c:f>Sheet1!$A$2:$A$16</c:f>
              <c:strCache>
                <c:ptCount val="12"/>
                <c:pt idx="0">
                  <c:v>bitonic</c:v>
                </c:pt>
                <c:pt idx="1">
                  <c:v>dct</c:v>
                </c:pt>
                <c:pt idx="2">
                  <c:v>histogram</c:v>
                </c:pt>
                <c:pt idx="3">
                  <c:v>matrixmul</c:v>
                </c:pt>
                <c:pt idx="4">
                  <c:v>spmv</c:v>
                </c:pt>
                <c:pt idx="5">
                  <c:v>comd</c:v>
                </c:pt>
                <c:pt idx="6">
                  <c:v>backprop</c:v>
                </c:pt>
                <c:pt idx="7">
                  <c:v>bfs</c:v>
                </c:pt>
                <c:pt idx="8">
                  <c:v>hotspot</c:v>
                </c:pt>
                <c:pt idx="9">
                  <c:v>nw</c:v>
                </c:pt>
                <c:pt idx="11">
                  <c:v>AVG</c:v>
                </c:pt>
              </c:strCache>
              <c:extLst/>
            </c:strRef>
          </c:cat>
          <c:val>
            <c:numRef>
              <c:f>Sheet1!$K$2:$K$16</c:f>
              <c:numCache>
                <c:formatCode>General</c:formatCode>
                <c:ptCount val="12"/>
                <c:pt idx="0">
                  <c:v>1.1595476151235608E-2</c:v>
                </c:pt>
                <c:pt idx="1">
                  <c:v>0.21539796888648916</c:v>
                </c:pt>
                <c:pt idx="2">
                  <c:v>0.15998597764397163</c:v>
                </c:pt>
                <c:pt idx="3">
                  <c:v>9.752334951049825E-2</c:v>
                </c:pt>
                <c:pt idx="4">
                  <c:v>0.10714529581325552</c:v>
                </c:pt>
                <c:pt idx="5">
                  <c:v>3.5838479630315369E-2</c:v>
                </c:pt>
                <c:pt idx="6">
                  <c:v>5.2929878991982239E-2</c:v>
                </c:pt>
                <c:pt idx="7">
                  <c:v>4.0471678534561274E-2</c:v>
                </c:pt>
                <c:pt idx="8">
                  <c:v>0.23312413563577344</c:v>
                </c:pt>
                <c:pt idx="9">
                  <c:v>0.12847056174587884</c:v>
                </c:pt>
                <c:pt idx="11">
                  <c:v>0.10824828025439612</c:v>
                </c:pt>
              </c:numCache>
              <c:extLst/>
            </c:numRef>
          </c:val>
        </c:ser>
        <c:dLbls>
          <c:showLegendKey val="0"/>
          <c:showVal val="0"/>
          <c:showCatName val="0"/>
          <c:showSerName val="0"/>
          <c:showPercent val="0"/>
          <c:showBubbleSize val="0"/>
        </c:dLbls>
        <c:gapWidth val="219"/>
        <c:axId val="199459080"/>
        <c:axId val="199459472"/>
      </c:barChart>
      <c:catAx>
        <c:axId val="199459080"/>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199459472"/>
        <c:crosses val="autoZero"/>
        <c:auto val="1"/>
        <c:lblAlgn val="ctr"/>
        <c:lblOffset val="100"/>
        <c:noMultiLvlLbl val="0"/>
      </c:catAx>
      <c:valAx>
        <c:axId val="199459472"/>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a:t>Percentage error in average network latency</a:t>
                </a:r>
              </a:p>
            </c:rich>
          </c:tx>
          <c:layout>
            <c:manualLayout>
              <c:xMode val="edge"/>
              <c:yMode val="edge"/>
              <c:x val="1.4583333333333334E-2"/>
              <c:y val="2.067920676582094E-2"/>
            </c:manualLayout>
          </c:layout>
          <c:overlay val="0"/>
          <c:spPr>
            <a:noFill/>
            <a:ln>
              <a:noFill/>
            </a:ln>
            <a:effectLst/>
          </c:spPr>
          <c:txPr>
            <a:bodyPr rot="-54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199459080"/>
        <c:crosses val="autoZero"/>
        <c:crossBetween val="between"/>
      </c:valAx>
      <c:spPr>
        <a:noFill/>
        <a:ln>
          <a:solidFill>
            <a:schemeClr val="tx1"/>
          </a:solidFill>
        </a:ln>
        <a:effectLst/>
      </c:spPr>
    </c:plotArea>
    <c:legend>
      <c:legendPos val="t"/>
      <c:layout>
        <c:manualLayout>
          <c:xMode val="edge"/>
          <c:yMode val="edge"/>
          <c:x val="0.275815780839895"/>
          <c:y val="5.3067739573305697E-2"/>
          <c:w val="0.69628494094488191"/>
          <c:h val="9.3166570642084376E-2"/>
        </c:manualLayout>
      </c:layout>
      <c:overlay val="1"/>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legend>
    <c:plotVisOnly val="1"/>
    <c:dispBlanksAs val="gap"/>
    <c:showDLblsOverMax val="0"/>
  </c:chart>
  <c:spPr>
    <a:noFill/>
    <a:ln w="9525" cap="flat" cmpd="sng" algn="ctr">
      <a:noFill/>
      <a:round/>
    </a:ln>
    <a:effectLst/>
  </c:spPr>
  <c:txPr>
    <a:bodyPr/>
    <a:lstStyle/>
    <a:p>
      <a:pPr>
        <a:defRPr sz="1800" b="1">
          <a:solidFill>
            <a:schemeClr val="tx1"/>
          </a:solidFill>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124811103157562"/>
          <c:y val="0.19890274132400115"/>
          <c:w val="0.72055744452397996"/>
          <c:h val="0.45309067269369108"/>
        </c:manualLayout>
      </c:layout>
      <c:barChart>
        <c:barDir val="col"/>
        <c:grouping val="percentStacked"/>
        <c:varyColors val="0"/>
        <c:ser>
          <c:idx val="0"/>
          <c:order val="0"/>
          <c:tx>
            <c:strRef>
              <c:f>scaling_128cu!$A$3</c:f>
              <c:strCache>
                <c:ptCount val="1"/>
                <c:pt idx="0">
                  <c:v>CPU_READ</c:v>
                </c:pt>
              </c:strCache>
            </c:strRef>
          </c:tx>
          <c:spPr>
            <a:solidFill>
              <a:schemeClr val="bg1"/>
            </a:solidFill>
            <a:ln>
              <a:solidFill>
                <a:schemeClr val="tx1"/>
              </a:solidFill>
            </a:ln>
            <a:effectLst/>
          </c:spPr>
          <c:invertIfNegative val="0"/>
          <c:cat>
            <c:multiLvlStrRef>
              <c:f>scaling_128cu!$B$1:$G$2</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scaling_128cu!$B$3:$G$3</c:f>
              <c:numCache>
                <c:formatCode>General</c:formatCode>
                <c:ptCount val="6"/>
                <c:pt idx="0">
                  <c:v>66986</c:v>
                </c:pt>
                <c:pt idx="1">
                  <c:v>71991</c:v>
                </c:pt>
                <c:pt idx="2">
                  <c:v>3914</c:v>
                </c:pt>
                <c:pt idx="3">
                  <c:v>136832</c:v>
                </c:pt>
                <c:pt idx="4">
                  <c:v>286154</c:v>
                </c:pt>
                <c:pt idx="5">
                  <c:v>288075</c:v>
                </c:pt>
              </c:numCache>
            </c:numRef>
          </c:val>
        </c:ser>
        <c:ser>
          <c:idx val="1"/>
          <c:order val="1"/>
          <c:tx>
            <c:strRef>
              <c:f>scaling_128cu!$A$4</c:f>
              <c:strCache>
                <c:ptCount val="1"/>
                <c:pt idx="0">
                  <c:v>CPU_WRITE</c:v>
                </c:pt>
              </c:strCache>
            </c:strRef>
          </c:tx>
          <c:spPr>
            <a:pattFill prst="ltVert">
              <a:fgClr>
                <a:schemeClr val="tx1"/>
              </a:fgClr>
              <a:bgClr>
                <a:schemeClr val="bg1"/>
              </a:bgClr>
            </a:pattFill>
            <a:ln>
              <a:solidFill>
                <a:schemeClr val="tx1"/>
              </a:solidFill>
            </a:ln>
            <a:effectLst/>
          </c:spPr>
          <c:invertIfNegative val="0"/>
          <c:cat>
            <c:multiLvlStrRef>
              <c:f>scaling_128cu!$B$1:$G$2</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scaling_128cu!$B$4:$G$4</c:f>
              <c:numCache>
                <c:formatCode>General</c:formatCode>
                <c:ptCount val="6"/>
                <c:pt idx="0">
                  <c:v>0</c:v>
                </c:pt>
                <c:pt idx="1">
                  <c:v>0</c:v>
                </c:pt>
                <c:pt idx="2">
                  <c:v>0</c:v>
                </c:pt>
                <c:pt idx="3">
                  <c:v>4735</c:v>
                </c:pt>
                <c:pt idx="4">
                  <c:v>0</c:v>
                </c:pt>
                <c:pt idx="5">
                  <c:v>0</c:v>
                </c:pt>
              </c:numCache>
            </c:numRef>
          </c:val>
        </c:ser>
        <c:ser>
          <c:idx val="2"/>
          <c:order val="2"/>
          <c:tx>
            <c:strRef>
              <c:f>scaling_128cu!$A$5</c:f>
              <c:strCache>
                <c:ptCount val="1"/>
                <c:pt idx="0">
                  <c:v>GPU_READ</c:v>
                </c:pt>
              </c:strCache>
            </c:strRef>
          </c:tx>
          <c:spPr>
            <a:solidFill>
              <a:schemeClr val="accent1">
                <a:lumMod val="20000"/>
                <a:lumOff val="80000"/>
              </a:schemeClr>
            </a:solidFill>
            <a:ln>
              <a:solidFill>
                <a:schemeClr val="tx1"/>
              </a:solidFill>
            </a:ln>
            <a:effectLst/>
          </c:spPr>
          <c:invertIfNegative val="0"/>
          <c:cat>
            <c:multiLvlStrRef>
              <c:f>scaling_128cu!$B$1:$G$2</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scaling_128cu!$B$5:$G$5</c:f>
              <c:numCache>
                <c:formatCode>General</c:formatCode>
                <c:ptCount val="6"/>
                <c:pt idx="0">
                  <c:v>42793</c:v>
                </c:pt>
                <c:pt idx="1">
                  <c:v>65648</c:v>
                </c:pt>
                <c:pt idx="2">
                  <c:v>325412</c:v>
                </c:pt>
                <c:pt idx="3">
                  <c:v>2255427</c:v>
                </c:pt>
                <c:pt idx="4">
                  <c:v>723526</c:v>
                </c:pt>
                <c:pt idx="5">
                  <c:v>689803</c:v>
                </c:pt>
              </c:numCache>
            </c:numRef>
          </c:val>
        </c:ser>
        <c:ser>
          <c:idx val="3"/>
          <c:order val="3"/>
          <c:tx>
            <c:strRef>
              <c:f>scaling_128cu!$A$6</c:f>
              <c:strCache>
                <c:ptCount val="1"/>
                <c:pt idx="0">
                  <c:v>GPU_WRITE</c:v>
                </c:pt>
              </c:strCache>
            </c:strRef>
          </c:tx>
          <c:spPr>
            <a:solidFill>
              <a:schemeClr val="accent1">
                <a:lumMod val="60000"/>
                <a:lumOff val="40000"/>
              </a:schemeClr>
            </a:solidFill>
            <a:ln>
              <a:solidFill>
                <a:schemeClr val="tx1"/>
              </a:solidFill>
            </a:ln>
            <a:effectLst/>
          </c:spPr>
          <c:invertIfNegative val="0"/>
          <c:cat>
            <c:multiLvlStrRef>
              <c:f>scaling_128cu!$B$1:$G$2</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scaling_128cu!$B$6:$G$6</c:f>
              <c:numCache>
                <c:formatCode>General</c:formatCode>
                <c:ptCount val="6"/>
                <c:pt idx="0">
                  <c:v>349</c:v>
                </c:pt>
                <c:pt idx="1">
                  <c:v>544</c:v>
                </c:pt>
                <c:pt idx="2">
                  <c:v>219452</c:v>
                </c:pt>
                <c:pt idx="3">
                  <c:v>981952</c:v>
                </c:pt>
                <c:pt idx="4">
                  <c:v>269545</c:v>
                </c:pt>
                <c:pt idx="5">
                  <c:v>274430</c:v>
                </c:pt>
              </c:numCache>
            </c:numRef>
          </c:val>
        </c:ser>
        <c:ser>
          <c:idx val="4"/>
          <c:order val="4"/>
          <c:tx>
            <c:strRef>
              <c:f>scaling_128cu!$A$7</c:f>
              <c:strCache>
                <c:ptCount val="1"/>
                <c:pt idx="0">
                  <c:v>GPU_L2_EVICT</c:v>
                </c:pt>
              </c:strCache>
            </c:strRef>
          </c:tx>
          <c:spPr>
            <a:solidFill>
              <a:schemeClr val="accent1">
                <a:lumMod val="50000"/>
              </a:schemeClr>
            </a:solidFill>
            <a:ln>
              <a:solidFill>
                <a:schemeClr val="tx1"/>
              </a:solidFill>
            </a:ln>
            <a:effectLst/>
          </c:spPr>
          <c:invertIfNegative val="0"/>
          <c:cat>
            <c:multiLvlStrRef>
              <c:f>scaling_128cu!$B$1:$G$2</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scaling_128cu!$B$7:$G$7</c:f>
              <c:numCache>
                <c:formatCode>General</c:formatCode>
                <c:ptCount val="6"/>
                <c:pt idx="0">
                  <c:v>0</c:v>
                </c:pt>
                <c:pt idx="1">
                  <c:v>0</c:v>
                </c:pt>
                <c:pt idx="2">
                  <c:v>34805</c:v>
                </c:pt>
                <c:pt idx="3">
                  <c:v>5919</c:v>
                </c:pt>
                <c:pt idx="4">
                  <c:v>0</c:v>
                </c:pt>
                <c:pt idx="5">
                  <c:v>0</c:v>
                </c:pt>
              </c:numCache>
            </c:numRef>
          </c:val>
        </c:ser>
        <c:dLbls>
          <c:showLegendKey val="0"/>
          <c:showVal val="0"/>
          <c:showCatName val="0"/>
          <c:showSerName val="0"/>
          <c:showPercent val="0"/>
          <c:showBubbleSize val="0"/>
        </c:dLbls>
        <c:gapWidth val="150"/>
        <c:overlap val="100"/>
        <c:axId val="199460648"/>
        <c:axId val="199461040"/>
      </c:barChart>
      <c:catAx>
        <c:axId val="199460648"/>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99461040"/>
        <c:crosses val="autoZero"/>
        <c:auto val="1"/>
        <c:lblAlgn val="ctr"/>
        <c:lblOffset val="100"/>
        <c:noMultiLvlLbl val="0"/>
      </c:catAx>
      <c:valAx>
        <c:axId val="199461040"/>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a:t>Distribution of initiating messages</a:t>
                </a:r>
              </a:p>
            </c:rich>
          </c:tx>
          <c:layout>
            <c:manualLayout>
              <c:xMode val="edge"/>
              <c:yMode val="edge"/>
              <c:x val="1.5458937198067629E-2"/>
              <c:y val="0.14990370127345193"/>
            </c:manualLayout>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99460648"/>
        <c:crosses val="autoZero"/>
        <c:crossBetween val="between"/>
      </c:valAx>
      <c:spPr>
        <a:noFill/>
        <a:ln>
          <a:solidFill>
            <a:schemeClr val="tx1"/>
          </a:solidFill>
        </a:ln>
        <a:effectLst/>
      </c:spPr>
    </c:plotArea>
    <c:legend>
      <c:legendPos val="t"/>
      <c:layout>
        <c:manualLayout>
          <c:xMode val="edge"/>
          <c:yMode val="edge"/>
          <c:x val="0.11905803441236514"/>
          <c:y val="2.3148148148148147E-2"/>
          <c:w val="0.87763508728075657"/>
          <c:h val="0.13507187469621854"/>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sz="1400" b="1">
          <a:solidFill>
            <a:schemeClr val="tx1"/>
          </a:solidFill>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533897041278928"/>
          <c:y val="4.7550306211723535E-2"/>
          <c:w val="0.76993880736498843"/>
          <c:h val="0.60444310780596866"/>
        </c:manualLayout>
      </c:layout>
      <c:barChart>
        <c:barDir val="col"/>
        <c:grouping val="clustered"/>
        <c:varyColors val="0"/>
        <c:ser>
          <c:idx val="0"/>
          <c:order val="0"/>
          <c:tx>
            <c:strRef>
              <c:f>scaling_128cu!$A$20</c:f>
              <c:strCache>
                <c:ptCount val="1"/>
                <c:pt idx="0">
                  <c:v>Average network latency</c:v>
                </c:pt>
              </c:strCache>
            </c:strRef>
          </c:tx>
          <c:spPr>
            <a:solidFill>
              <a:schemeClr val="accent1">
                <a:lumMod val="60000"/>
                <a:lumOff val="40000"/>
              </a:schemeClr>
            </a:solidFill>
            <a:ln>
              <a:solidFill>
                <a:schemeClr val="tx1"/>
              </a:solidFill>
            </a:ln>
            <a:effectLst/>
          </c:spPr>
          <c:invertIfNegative val="0"/>
          <c:dPt>
            <c:idx val="1"/>
            <c:invertIfNegative val="0"/>
            <c:bubble3D val="0"/>
            <c:spPr>
              <a:solidFill>
                <a:schemeClr val="bg1"/>
              </a:solidFill>
              <a:ln>
                <a:solidFill>
                  <a:schemeClr val="tx1"/>
                </a:solidFill>
              </a:ln>
              <a:effectLst/>
            </c:spPr>
          </c:dPt>
          <c:dPt>
            <c:idx val="3"/>
            <c:invertIfNegative val="0"/>
            <c:bubble3D val="0"/>
            <c:spPr>
              <a:solidFill>
                <a:schemeClr val="bg1"/>
              </a:solidFill>
              <a:ln>
                <a:solidFill>
                  <a:schemeClr val="tx1"/>
                </a:solidFill>
              </a:ln>
              <a:effectLst/>
            </c:spPr>
          </c:dPt>
          <c:dPt>
            <c:idx val="5"/>
            <c:invertIfNegative val="0"/>
            <c:bubble3D val="0"/>
            <c:spPr>
              <a:solidFill>
                <a:schemeClr val="bg1"/>
              </a:solidFill>
              <a:ln>
                <a:solidFill>
                  <a:schemeClr val="tx1"/>
                </a:solidFill>
              </a:ln>
              <a:effectLst/>
            </c:spPr>
          </c:dPt>
          <c:cat>
            <c:multiLvlStrRef>
              <c:f>scaling_128cu!$B$18:$G$19</c:f>
              <c:multiLvlStrCache>
                <c:ptCount val="6"/>
                <c:lvl>
                  <c:pt idx="0">
                    <c:v>Scaled</c:v>
                  </c:pt>
                  <c:pt idx="1">
                    <c:v>Baseline</c:v>
                  </c:pt>
                  <c:pt idx="2">
                    <c:v>Scaled</c:v>
                  </c:pt>
                  <c:pt idx="3">
                    <c:v>Baseline</c:v>
                  </c:pt>
                  <c:pt idx="4">
                    <c:v>Scaled</c:v>
                  </c:pt>
                  <c:pt idx="5">
                    <c:v>Baseline</c:v>
                  </c:pt>
                </c:lvl>
                <c:lvl>
                  <c:pt idx="0">
                    <c:v>histogram</c:v>
                  </c:pt>
                  <c:pt idx="2">
                    <c:v>matrixmul</c:v>
                  </c:pt>
                  <c:pt idx="4">
                    <c:v>bfs</c:v>
                  </c:pt>
                </c:lvl>
              </c:multiLvlStrCache>
            </c:multiLvlStrRef>
          </c:cat>
          <c:val>
            <c:numRef>
              <c:f>scaling_128cu!$B$20:$G$20</c:f>
              <c:numCache>
                <c:formatCode>General</c:formatCode>
                <c:ptCount val="6"/>
                <c:pt idx="0">
                  <c:v>31.605409999999999</c:v>
                </c:pt>
                <c:pt idx="1">
                  <c:v>29.557670000000002</c:v>
                </c:pt>
                <c:pt idx="2">
                  <c:v>43.077767000000001</c:v>
                </c:pt>
                <c:pt idx="3">
                  <c:v>49.282029999999999</c:v>
                </c:pt>
                <c:pt idx="4">
                  <c:v>50.240017000000002</c:v>
                </c:pt>
                <c:pt idx="5">
                  <c:v>51.756087999999998</c:v>
                </c:pt>
              </c:numCache>
            </c:numRef>
          </c:val>
        </c:ser>
        <c:dLbls>
          <c:showLegendKey val="0"/>
          <c:showVal val="0"/>
          <c:showCatName val="0"/>
          <c:showSerName val="0"/>
          <c:showPercent val="0"/>
          <c:showBubbleSize val="0"/>
        </c:dLbls>
        <c:gapWidth val="85"/>
        <c:overlap val="-25"/>
        <c:axId val="199461824"/>
        <c:axId val="200194056"/>
      </c:barChart>
      <c:catAx>
        <c:axId val="19946182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00194056"/>
        <c:crosses val="autoZero"/>
        <c:auto val="1"/>
        <c:lblAlgn val="ctr"/>
        <c:lblOffset val="100"/>
        <c:noMultiLvlLbl val="0"/>
      </c:catAx>
      <c:valAx>
        <c:axId val="200194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a:t>Average network latency</a:t>
                </a:r>
              </a:p>
            </c:rich>
          </c:tx>
          <c:layout>
            <c:manualLayout>
              <c:xMode val="edge"/>
              <c:yMode val="edge"/>
              <c:x val="1.868937578454867E-2"/>
              <c:y val="0.15976991591328862"/>
            </c:manualLayout>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199461824"/>
        <c:crosses val="autoZero"/>
        <c:crossBetween val="between"/>
      </c:valAx>
      <c:spPr>
        <a:noFill/>
        <a:ln>
          <a:solidFill>
            <a:schemeClr val="tx1"/>
          </a:solidFill>
        </a:ln>
        <a:effectLst/>
      </c:spPr>
    </c:plotArea>
    <c:plotVisOnly val="1"/>
    <c:dispBlanksAs val="gap"/>
    <c:showDLblsOverMax val="0"/>
  </c:chart>
  <c:spPr>
    <a:solidFill>
      <a:schemeClr val="bg1"/>
    </a:solidFill>
    <a:ln w="9525" cap="flat" cmpd="sng" algn="ctr">
      <a:noFill/>
      <a:round/>
    </a:ln>
    <a:effectLst/>
  </c:spPr>
  <c:txPr>
    <a:bodyPr/>
    <a:lstStyle/>
    <a:p>
      <a:pPr>
        <a:defRPr sz="1400" b="1">
          <a:solidFill>
            <a:schemeClr val="tx1"/>
          </a:solidFill>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dirty="0" smtClean="0"/>
              <a:t>Memory Latency </a:t>
            </a:r>
            <a:r>
              <a:rPr lang="en-US" dirty="0"/>
              <a:t>Model Mean Error and Deviation </a:t>
            </a:r>
          </a:p>
        </c:rich>
      </c:tx>
      <c:layout>
        <c:manualLayout>
          <c:xMode val="edge"/>
          <c:yMode val="edge"/>
          <c:x val="0.15915955790921887"/>
          <c:y val="0"/>
        </c:manualLayout>
      </c:layout>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'Model Error'!$D$1032</c:f>
              <c:strCache>
                <c:ptCount val="1"/>
                <c:pt idx="0">
                  <c:v>Fixed Latency</c:v>
                </c:pt>
              </c:strCache>
            </c:strRef>
          </c:tx>
          <c:spPr>
            <a:solidFill>
              <a:schemeClr val="accent1">
                <a:lumMod val="40000"/>
                <a:lumOff val="60000"/>
              </a:schemeClr>
            </a:solidFill>
            <a:ln>
              <a:solidFill>
                <a:schemeClr val="tx1"/>
              </a:solidFill>
            </a:ln>
            <a:effectLst/>
          </c:spPr>
          <c:invertIfNegative val="0"/>
          <c:errBars>
            <c:errBarType val="both"/>
            <c:errValType val="cust"/>
            <c:noEndCap val="0"/>
            <c:plus>
              <c:numRef>
                <c:f>'Model Error'!$W$1033:$W$1043</c:f>
                <c:numCache>
                  <c:formatCode>General</c:formatCode>
                  <c:ptCount val="11"/>
                  <c:pt idx="0">
                    <c:v>0.10990528867044801</c:v>
                  </c:pt>
                  <c:pt idx="1">
                    <c:v>0.151910844469684</c:v>
                  </c:pt>
                  <c:pt idx="2">
                    <c:v>0.16559448790665299</c:v>
                  </c:pt>
                  <c:pt idx="3">
                    <c:v>8.0336464072755701E-2</c:v>
                  </c:pt>
                  <c:pt idx="4">
                    <c:v>2.66101542242583E-2</c:v>
                  </c:pt>
                  <c:pt idx="5">
                    <c:v>7.0913526091262502E-2</c:v>
                  </c:pt>
                  <c:pt idx="6">
                    <c:v>0.13201253595723</c:v>
                  </c:pt>
                  <c:pt idx="7">
                    <c:v>0.110327137526688</c:v>
                  </c:pt>
                  <c:pt idx="8">
                    <c:v>0.14542903133740201</c:v>
                  </c:pt>
                  <c:pt idx="10">
                    <c:v>0.11033771891737572</c:v>
                  </c:pt>
                </c:numCache>
              </c:numRef>
            </c:plus>
            <c:minus>
              <c:numRef>
                <c:f>'Model Error'!$W$1033:$W$1043</c:f>
                <c:numCache>
                  <c:formatCode>General</c:formatCode>
                  <c:ptCount val="11"/>
                  <c:pt idx="0">
                    <c:v>0.10990528867044801</c:v>
                  </c:pt>
                  <c:pt idx="1">
                    <c:v>0.151910844469684</c:v>
                  </c:pt>
                  <c:pt idx="2">
                    <c:v>0.16559448790665299</c:v>
                  </c:pt>
                  <c:pt idx="3">
                    <c:v>8.0336464072755701E-2</c:v>
                  </c:pt>
                  <c:pt idx="4">
                    <c:v>2.66101542242583E-2</c:v>
                  </c:pt>
                  <c:pt idx="5">
                    <c:v>7.0913526091262502E-2</c:v>
                  </c:pt>
                  <c:pt idx="6">
                    <c:v>0.13201253595723</c:v>
                  </c:pt>
                  <c:pt idx="7">
                    <c:v>0.110327137526688</c:v>
                  </c:pt>
                  <c:pt idx="8">
                    <c:v>0.14542903133740201</c:v>
                  </c:pt>
                  <c:pt idx="10">
                    <c:v>0.11033771891737572</c:v>
                  </c:pt>
                </c:numCache>
              </c:numRef>
            </c:minus>
            <c:spPr>
              <a:noFill/>
              <a:ln w="9525" cap="flat" cmpd="sng" algn="ctr">
                <a:solidFill>
                  <a:schemeClr val="tx1">
                    <a:lumMod val="65000"/>
                    <a:lumOff val="35000"/>
                  </a:schemeClr>
                </a:solidFill>
                <a:round/>
              </a:ln>
              <a:effectLst/>
            </c:spPr>
          </c:errBars>
          <c:cat>
            <c:strRef>
              <c:f>'Model Error'!$C$1033:$C$1043</c:f>
              <c:strCache>
                <c:ptCount val="11"/>
                <c:pt idx="0">
                  <c:v>bitonic</c:v>
                </c:pt>
                <c:pt idx="1">
                  <c:v>dct</c:v>
                </c:pt>
                <c:pt idx="2">
                  <c:v>histogram</c:v>
                </c:pt>
                <c:pt idx="3">
                  <c:v>matrixmul</c:v>
                </c:pt>
                <c:pt idx="4">
                  <c:v>spmv</c:v>
                </c:pt>
                <c:pt idx="5">
                  <c:v>comd</c:v>
                </c:pt>
                <c:pt idx="6">
                  <c:v>bfs</c:v>
                </c:pt>
                <c:pt idx="7">
                  <c:v>hotspot</c:v>
                </c:pt>
                <c:pt idx="8">
                  <c:v>nw</c:v>
                </c:pt>
                <c:pt idx="10">
                  <c:v>AVG</c:v>
                </c:pt>
              </c:strCache>
            </c:strRef>
          </c:cat>
          <c:val>
            <c:numRef>
              <c:f>'Model Error'!$D$1033:$D$1043</c:f>
              <c:numCache>
                <c:formatCode>General</c:formatCode>
                <c:ptCount val="11"/>
                <c:pt idx="0">
                  <c:v>0.50379400318822798</c:v>
                </c:pt>
                <c:pt idx="1">
                  <c:v>0.49154212200111602</c:v>
                </c:pt>
                <c:pt idx="2">
                  <c:v>0.57042770594300696</c:v>
                </c:pt>
                <c:pt idx="3">
                  <c:v>0.65088335344318804</c:v>
                </c:pt>
                <c:pt idx="4">
                  <c:v>0.63765443132387101</c:v>
                </c:pt>
                <c:pt idx="5">
                  <c:v>0.55397112468630205</c:v>
                </c:pt>
                <c:pt idx="6">
                  <c:v>0.32766370081651902</c:v>
                </c:pt>
                <c:pt idx="7">
                  <c:v>0.59072530522294098</c:v>
                </c:pt>
                <c:pt idx="8">
                  <c:v>0.55419688911602405</c:v>
                </c:pt>
                <c:pt idx="10">
                  <c:v>0.54231762619346624</c:v>
                </c:pt>
              </c:numCache>
            </c:numRef>
          </c:val>
        </c:ser>
        <c:ser>
          <c:idx val="1"/>
          <c:order val="1"/>
          <c:tx>
            <c:strRef>
              <c:f>'Model Error'!$G$1032</c:f>
              <c:strCache>
                <c:ptCount val="1"/>
                <c:pt idx="0">
                  <c:v>APU-SynFull</c:v>
                </c:pt>
              </c:strCache>
            </c:strRef>
          </c:tx>
          <c:spPr>
            <a:solidFill>
              <a:schemeClr val="accent1">
                <a:lumMod val="75000"/>
              </a:schemeClr>
            </a:solidFill>
            <a:ln>
              <a:solidFill>
                <a:schemeClr val="tx1"/>
              </a:solidFill>
            </a:ln>
            <a:effectLst/>
          </c:spPr>
          <c:invertIfNegative val="0"/>
          <c:errBars>
            <c:errBarType val="both"/>
            <c:errValType val="cust"/>
            <c:noEndCap val="0"/>
            <c:plus>
              <c:numRef>
                <c:f>'Model Error'!$X$1033:$X$1043</c:f>
                <c:numCache>
                  <c:formatCode>General</c:formatCode>
                  <c:ptCount val="11"/>
                  <c:pt idx="0">
                    <c:v>0.124508107667233</c:v>
                  </c:pt>
                  <c:pt idx="1">
                    <c:v>0.16919389739759</c:v>
                  </c:pt>
                  <c:pt idx="2">
                    <c:v>0.14565843206673401</c:v>
                  </c:pt>
                  <c:pt idx="3">
                    <c:v>7.0110866178579895E-2</c:v>
                  </c:pt>
                  <c:pt idx="4">
                    <c:v>0.11360096168150501</c:v>
                  </c:pt>
                  <c:pt idx="5">
                    <c:v>0.12724652303682499</c:v>
                  </c:pt>
                  <c:pt idx="6">
                    <c:v>0.15575058105977699</c:v>
                  </c:pt>
                  <c:pt idx="7">
                    <c:v>7.1535623017487504E-2</c:v>
                  </c:pt>
                  <c:pt idx="8">
                    <c:v>9.9484530444516606E-2</c:v>
                  </c:pt>
                  <c:pt idx="10">
                    <c:v>0.11967661361669424</c:v>
                  </c:pt>
                </c:numCache>
              </c:numRef>
            </c:plus>
            <c:minus>
              <c:numRef>
                <c:f>'Model Error'!$X$1033:$X$1043</c:f>
                <c:numCache>
                  <c:formatCode>General</c:formatCode>
                  <c:ptCount val="11"/>
                  <c:pt idx="0">
                    <c:v>0.124508107667233</c:v>
                  </c:pt>
                  <c:pt idx="1">
                    <c:v>0.16919389739759</c:v>
                  </c:pt>
                  <c:pt idx="2">
                    <c:v>0.14565843206673401</c:v>
                  </c:pt>
                  <c:pt idx="3">
                    <c:v>7.0110866178579895E-2</c:v>
                  </c:pt>
                  <c:pt idx="4">
                    <c:v>0.11360096168150501</c:v>
                  </c:pt>
                  <c:pt idx="5">
                    <c:v>0.12724652303682499</c:v>
                  </c:pt>
                  <c:pt idx="6">
                    <c:v>0.15575058105977699</c:v>
                  </c:pt>
                  <c:pt idx="7">
                    <c:v>7.1535623017487504E-2</c:v>
                  </c:pt>
                  <c:pt idx="8">
                    <c:v>9.9484530444516606E-2</c:v>
                  </c:pt>
                  <c:pt idx="10">
                    <c:v>0.11967661361669424</c:v>
                  </c:pt>
                </c:numCache>
              </c:numRef>
            </c:minus>
            <c:spPr>
              <a:noFill/>
              <a:ln w="9525" cap="flat" cmpd="sng" algn="ctr">
                <a:solidFill>
                  <a:schemeClr val="tx1">
                    <a:lumMod val="65000"/>
                    <a:lumOff val="35000"/>
                  </a:schemeClr>
                </a:solidFill>
                <a:round/>
              </a:ln>
              <a:effectLst/>
            </c:spPr>
          </c:errBars>
          <c:cat>
            <c:strRef>
              <c:f>'Model Error'!$C$1033:$C$1043</c:f>
              <c:strCache>
                <c:ptCount val="11"/>
                <c:pt idx="0">
                  <c:v>bitonic</c:v>
                </c:pt>
                <c:pt idx="1">
                  <c:v>dct</c:v>
                </c:pt>
                <c:pt idx="2">
                  <c:v>histogram</c:v>
                </c:pt>
                <c:pt idx="3">
                  <c:v>matrixmul</c:v>
                </c:pt>
                <c:pt idx="4">
                  <c:v>spmv</c:v>
                </c:pt>
                <c:pt idx="5">
                  <c:v>comd</c:v>
                </c:pt>
                <c:pt idx="6">
                  <c:v>bfs</c:v>
                </c:pt>
                <c:pt idx="7">
                  <c:v>hotspot</c:v>
                </c:pt>
                <c:pt idx="8">
                  <c:v>nw</c:v>
                </c:pt>
                <c:pt idx="10">
                  <c:v>AVG</c:v>
                </c:pt>
              </c:strCache>
            </c:strRef>
          </c:cat>
          <c:val>
            <c:numRef>
              <c:f>'Model Error'!$G$1033:$G$1043</c:f>
              <c:numCache>
                <c:formatCode>General</c:formatCode>
                <c:ptCount val="11"/>
                <c:pt idx="0">
                  <c:v>0.522025590779152</c:v>
                </c:pt>
                <c:pt idx="1">
                  <c:v>0.387385573107281</c:v>
                </c:pt>
                <c:pt idx="2">
                  <c:v>0.14565843206673401</c:v>
                </c:pt>
                <c:pt idx="3">
                  <c:v>0.44869146730454201</c:v>
                </c:pt>
                <c:pt idx="4">
                  <c:v>0.26956868941640999</c:v>
                </c:pt>
                <c:pt idx="5">
                  <c:v>0.25087115167365598</c:v>
                </c:pt>
                <c:pt idx="6">
                  <c:v>0.290582796438282</c:v>
                </c:pt>
                <c:pt idx="7">
                  <c:v>0.43602932460705801</c:v>
                </c:pt>
                <c:pt idx="8">
                  <c:v>0.32978278558639201</c:v>
                </c:pt>
                <c:pt idx="10">
                  <c:v>0.34228842344216753</c:v>
                </c:pt>
              </c:numCache>
            </c:numRef>
          </c:val>
        </c:ser>
        <c:dLbls>
          <c:showLegendKey val="0"/>
          <c:showVal val="0"/>
          <c:showCatName val="0"/>
          <c:showSerName val="0"/>
          <c:showPercent val="0"/>
          <c:showBubbleSize val="0"/>
        </c:dLbls>
        <c:gapWidth val="219"/>
        <c:axId val="200194840"/>
        <c:axId val="200195232"/>
      </c:barChart>
      <c:catAx>
        <c:axId val="200194840"/>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00195232"/>
        <c:crosses val="autoZero"/>
        <c:auto val="1"/>
        <c:lblAlgn val="ctr"/>
        <c:lblOffset val="100"/>
        <c:noMultiLvlLbl val="0"/>
      </c:catAx>
      <c:valAx>
        <c:axId val="20019523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00194840"/>
        <c:crosses val="autoZero"/>
        <c:crossBetween val="between"/>
        <c:minorUnit val="0.1"/>
      </c:valAx>
      <c:spPr>
        <a:noFill/>
        <a:ln>
          <a:solidFill>
            <a:schemeClr val="tx1"/>
          </a:solidFill>
        </a:ln>
        <a:effectLst/>
      </c:spPr>
    </c:plotArea>
    <c:legend>
      <c:legendPos val="t"/>
      <c:layout>
        <c:manualLayout>
          <c:xMode val="edge"/>
          <c:yMode val="edge"/>
          <c:x val="0.30674408088635313"/>
          <c:y val="0.1617611378204836"/>
          <c:w val="0.49600800412421414"/>
          <c:h val="8.4661941235098723E-2"/>
        </c:manualLayout>
      </c:layout>
      <c:overlay val="1"/>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legend>
    <c:plotVisOnly val="1"/>
    <c:dispBlanksAs val="zero"/>
    <c:showDLblsOverMax val="0"/>
  </c:chart>
  <c:spPr>
    <a:solidFill>
      <a:schemeClr val="bg1"/>
    </a:solidFill>
    <a:ln w="9525" cap="flat" cmpd="sng" algn="ctr">
      <a:noFill/>
      <a:round/>
    </a:ln>
    <a:effectLst/>
  </c:spPr>
  <c:txPr>
    <a:bodyPr/>
    <a:lstStyle/>
    <a:p>
      <a:pPr>
        <a:defRPr sz="1200" b="1">
          <a:solidFill>
            <a:schemeClr val="tx1"/>
          </a:solidFill>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a:t>Read Count/Write Count/Hit Rate Error</a:t>
            </a:r>
          </a:p>
        </c:rich>
      </c:tx>
      <c:layout/>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3"/>
          <c:order val="0"/>
          <c:tx>
            <c:strRef>
              <c:f>'Model Error'!$J$1032</c:f>
              <c:strCache>
                <c:ptCount val="1"/>
                <c:pt idx="0">
                  <c:v>Read Count Error</c:v>
                </c:pt>
              </c:strCache>
            </c:strRef>
          </c:tx>
          <c:spPr>
            <a:solidFill>
              <a:schemeClr val="accent3"/>
            </a:solidFill>
            <a:ln>
              <a:solidFill>
                <a:schemeClr val="tx1"/>
              </a:solidFill>
            </a:ln>
            <a:effectLst/>
          </c:spPr>
          <c:invertIfNegative val="0"/>
          <c:cat>
            <c:strRef>
              <c:f>'Model Error'!$C$1033:$C$1043</c:f>
              <c:strCache>
                <c:ptCount val="11"/>
                <c:pt idx="0">
                  <c:v>bitonic</c:v>
                </c:pt>
                <c:pt idx="1">
                  <c:v>dct</c:v>
                </c:pt>
                <c:pt idx="2">
                  <c:v>histogram</c:v>
                </c:pt>
                <c:pt idx="3">
                  <c:v>matrixmul</c:v>
                </c:pt>
                <c:pt idx="4">
                  <c:v>spmv</c:v>
                </c:pt>
                <c:pt idx="5">
                  <c:v>comd</c:v>
                </c:pt>
                <c:pt idx="6">
                  <c:v>bfs</c:v>
                </c:pt>
                <c:pt idx="7">
                  <c:v>hotspot</c:v>
                </c:pt>
                <c:pt idx="8">
                  <c:v>nw</c:v>
                </c:pt>
                <c:pt idx="10">
                  <c:v>AVG</c:v>
                </c:pt>
              </c:strCache>
            </c:strRef>
          </c:cat>
          <c:val>
            <c:numRef>
              <c:f>'Model Error'!$J$1033:$J$1043</c:f>
              <c:numCache>
                <c:formatCode>General</c:formatCode>
                <c:ptCount val="11"/>
                <c:pt idx="0">
                  <c:v>0.28753076228900498</c:v>
                </c:pt>
                <c:pt idx="1">
                  <c:v>0.119479342104163</c:v>
                </c:pt>
                <c:pt idx="2">
                  <c:v>1.6867683299106099E-2</c:v>
                </c:pt>
                <c:pt idx="3">
                  <c:v>8.5450192973267905E-2</c:v>
                </c:pt>
                <c:pt idx="4">
                  <c:v>0.14246335480691999</c:v>
                </c:pt>
                <c:pt idx="5">
                  <c:v>3.2805056073390598E-2</c:v>
                </c:pt>
                <c:pt idx="6">
                  <c:v>0.13334498310255499</c:v>
                </c:pt>
                <c:pt idx="7">
                  <c:v>0.139418622663188</c:v>
                </c:pt>
                <c:pt idx="8">
                  <c:v>7.0445901327736302E-2</c:v>
                </c:pt>
                <c:pt idx="10">
                  <c:v>0.11420065540437019</c:v>
                </c:pt>
              </c:numCache>
            </c:numRef>
          </c:val>
        </c:ser>
        <c:ser>
          <c:idx val="4"/>
          <c:order val="1"/>
          <c:tx>
            <c:strRef>
              <c:f>'Model Error'!$K$1032</c:f>
              <c:strCache>
                <c:ptCount val="1"/>
                <c:pt idx="0">
                  <c:v>Write Count Error</c:v>
                </c:pt>
              </c:strCache>
            </c:strRef>
          </c:tx>
          <c:spPr>
            <a:solidFill>
              <a:schemeClr val="accent1"/>
            </a:solidFill>
            <a:ln>
              <a:solidFill>
                <a:schemeClr val="tx1"/>
              </a:solidFill>
            </a:ln>
            <a:effectLst/>
          </c:spPr>
          <c:invertIfNegative val="0"/>
          <c:cat>
            <c:strRef>
              <c:f>'Model Error'!$C$1033:$C$1043</c:f>
              <c:strCache>
                <c:ptCount val="11"/>
                <c:pt idx="0">
                  <c:v>bitonic</c:v>
                </c:pt>
                <c:pt idx="1">
                  <c:v>dct</c:v>
                </c:pt>
                <c:pt idx="2">
                  <c:v>histogram</c:v>
                </c:pt>
                <c:pt idx="3">
                  <c:v>matrixmul</c:v>
                </c:pt>
                <c:pt idx="4">
                  <c:v>spmv</c:v>
                </c:pt>
                <c:pt idx="5">
                  <c:v>comd</c:v>
                </c:pt>
                <c:pt idx="6">
                  <c:v>bfs</c:v>
                </c:pt>
                <c:pt idx="7">
                  <c:v>hotspot</c:v>
                </c:pt>
                <c:pt idx="8">
                  <c:v>nw</c:v>
                </c:pt>
                <c:pt idx="10">
                  <c:v>AVG</c:v>
                </c:pt>
              </c:strCache>
            </c:strRef>
          </c:cat>
          <c:val>
            <c:numRef>
              <c:f>'Model Error'!$K$1033:$K$1043</c:f>
              <c:numCache>
                <c:formatCode>General</c:formatCode>
                <c:ptCount val="11"/>
                <c:pt idx="0">
                  <c:v>0.41963901893633199</c:v>
                </c:pt>
                <c:pt idx="1">
                  <c:v>0.189023374261513</c:v>
                </c:pt>
                <c:pt idx="2">
                  <c:v>2.5336312607671201E-2</c:v>
                </c:pt>
                <c:pt idx="3">
                  <c:v>0.220041519716804</c:v>
                </c:pt>
                <c:pt idx="4">
                  <c:v>6.5051663651679206E-2</c:v>
                </c:pt>
                <c:pt idx="5">
                  <c:v>6.7982967112938497E-2</c:v>
                </c:pt>
                <c:pt idx="6">
                  <c:v>0.19357317457348999</c:v>
                </c:pt>
                <c:pt idx="7">
                  <c:v>0.36035258298064499</c:v>
                </c:pt>
                <c:pt idx="8">
                  <c:v>0.119376831421439</c:v>
                </c:pt>
                <c:pt idx="10">
                  <c:v>0.18448638280694576</c:v>
                </c:pt>
              </c:numCache>
            </c:numRef>
          </c:val>
        </c:ser>
        <c:ser>
          <c:idx val="5"/>
          <c:order val="2"/>
          <c:tx>
            <c:strRef>
              <c:f>'Model Error'!$L$1032</c:f>
              <c:strCache>
                <c:ptCount val="1"/>
                <c:pt idx="0">
                  <c:v>Hit Rate Error</c:v>
                </c:pt>
              </c:strCache>
            </c:strRef>
          </c:tx>
          <c:spPr>
            <a:solidFill>
              <a:schemeClr val="accent5"/>
            </a:solidFill>
            <a:ln>
              <a:solidFill>
                <a:schemeClr val="tx1"/>
              </a:solidFill>
            </a:ln>
            <a:effectLst/>
          </c:spPr>
          <c:invertIfNegative val="0"/>
          <c:cat>
            <c:strRef>
              <c:f>'Model Error'!$C$1033:$C$1043</c:f>
              <c:strCache>
                <c:ptCount val="11"/>
                <c:pt idx="0">
                  <c:v>bitonic</c:v>
                </c:pt>
                <c:pt idx="1">
                  <c:v>dct</c:v>
                </c:pt>
                <c:pt idx="2">
                  <c:v>histogram</c:v>
                </c:pt>
                <c:pt idx="3">
                  <c:v>matrixmul</c:v>
                </c:pt>
                <c:pt idx="4">
                  <c:v>spmv</c:v>
                </c:pt>
                <c:pt idx="5">
                  <c:v>comd</c:v>
                </c:pt>
                <c:pt idx="6">
                  <c:v>bfs</c:v>
                </c:pt>
                <c:pt idx="7">
                  <c:v>hotspot</c:v>
                </c:pt>
                <c:pt idx="8">
                  <c:v>nw</c:v>
                </c:pt>
                <c:pt idx="10">
                  <c:v>AVG</c:v>
                </c:pt>
              </c:strCache>
            </c:strRef>
          </c:cat>
          <c:val>
            <c:numRef>
              <c:f>'Model Error'!$L$1033:$L$1043</c:f>
              <c:numCache>
                <c:formatCode>General</c:formatCode>
                <c:ptCount val="11"/>
                <c:pt idx="0">
                  <c:v>0.22305163769349401</c:v>
                </c:pt>
                <c:pt idx="1">
                  <c:v>9.2015922430182501E-2</c:v>
                </c:pt>
                <c:pt idx="2">
                  <c:v>3.0709261222973998E-2</c:v>
                </c:pt>
                <c:pt idx="3">
                  <c:v>0.14889044433023799</c:v>
                </c:pt>
                <c:pt idx="4">
                  <c:v>0.18902863237970099</c:v>
                </c:pt>
                <c:pt idx="5">
                  <c:v>5.00204475928894E-2</c:v>
                </c:pt>
                <c:pt idx="6">
                  <c:v>0.154449902243918</c:v>
                </c:pt>
                <c:pt idx="7">
                  <c:v>9.7963881448442605E-2</c:v>
                </c:pt>
                <c:pt idx="8">
                  <c:v>9.6836220554836802E-2</c:v>
                </c:pt>
                <c:pt idx="10">
                  <c:v>0.12032959443296404</c:v>
                </c:pt>
              </c:numCache>
            </c:numRef>
          </c:val>
        </c:ser>
        <c:dLbls>
          <c:showLegendKey val="0"/>
          <c:showVal val="0"/>
          <c:showCatName val="0"/>
          <c:showSerName val="0"/>
          <c:showPercent val="0"/>
          <c:showBubbleSize val="0"/>
        </c:dLbls>
        <c:gapWidth val="219"/>
        <c:axId val="200196016"/>
        <c:axId val="200196408"/>
      </c:barChart>
      <c:catAx>
        <c:axId val="200196016"/>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00196408"/>
        <c:crosses val="autoZero"/>
        <c:auto val="1"/>
        <c:lblAlgn val="ctr"/>
        <c:lblOffset val="100"/>
        <c:noMultiLvlLbl val="0"/>
      </c:catAx>
      <c:valAx>
        <c:axId val="20019640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00196016"/>
        <c:crosses val="autoZero"/>
        <c:crossBetween val="between"/>
      </c:valAx>
      <c:spPr>
        <a:noFill/>
        <a:ln>
          <a:solidFill>
            <a:schemeClr val="tx1"/>
          </a:solidFill>
        </a:ln>
        <a:effectLst/>
      </c:spPr>
    </c:plotArea>
    <c:legend>
      <c:legendPos val="t"/>
      <c:layout>
        <c:manualLayout>
          <c:xMode val="edge"/>
          <c:yMode val="edge"/>
          <c:x val="0.18376290463692041"/>
          <c:y val="0.17206223037313106"/>
          <c:w val="0.71190646062332941"/>
          <c:h val="0.20573030580188492"/>
        </c:manualLayout>
      </c:layout>
      <c:overlay val="1"/>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sz="1200" b="1">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FF0000"/>
            </a:solidFill>
            <a:ln>
              <a:solidFill>
                <a:schemeClr val="tx1"/>
              </a:solidFill>
            </a:ln>
            <a:effectLst/>
          </c:spPr>
          <c:invertIfNegative val="0"/>
          <c:val>
            <c:numRef>
              <c:f>Sheet1!$B$1:$B$32</c:f>
              <c:numCache>
                <c:formatCode>General</c:formatCode>
                <c:ptCount val="32"/>
                <c:pt idx="0">
                  <c:v>0</c:v>
                </c:pt>
                <c:pt idx="1">
                  <c:v>0</c:v>
                </c:pt>
                <c:pt idx="2">
                  <c:v>0</c:v>
                </c:pt>
                <c:pt idx="3">
                  <c:v>0</c:v>
                </c:pt>
                <c:pt idx="4">
                  <c:v>0</c:v>
                </c:pt>
                <c:pt idx="5">
                  <c:v>0</c:v>
                </c:pt>
                <c:pt idx="6">
                  <c:v>0</c:v>
                </c:pt>
                <c:pt idx="7">
                  <c:v>0.14953271028037382</c:v>
                </c:pt>
                <c:pt idx="8">
                  <c:v>0</c:v>
                </c:pt>
                <c:pt idx="9">
                  <c:v>0</c:v>
                </c:pt>
                <c:pt idx="10">
                  <c:v>0</c:v>
                </c:pt>
                <c:pt idx="11">
                  <c:v>0</c:v>
                </c:pt>
                <c:pt idx="12">
                  <c:v>0</c:v>
                </c:pt>
                <c:pt idx="13">
                  <c:v>0</c:v>
                </c:pt>
                <c:pt idx="14">
                  <c:v>0</c:v>
                </c:pt>
                <c:pt idx="15">
                  <c:v>0.14953271028037382</c:v>
                </c:pt>
                <c:pt idx="16">
                  <c:v>0</c:v>
                </c:pt>
                <c:pt idx="17">
                  <c:v>0</c:v>
                </c:pt>
                <c:pt idx="18">
                  <c:v>0</c:v>
                </c:pt>
                <c:pt idx="19">
                  <c:v>0</c:v>
                </c:pt>
                <c:pt idx="20">
                  <c:v>0</c:v>
                </c:pt>
                <c:pt idx="21">
                  <c:v>0</c:v>
                </c:pt>
                <c:pt idx="22">
                  <c:v>0</c:v>
                </c:pt>
                <c:pt idx="23">
                  <c:v>0.18691588785046728</c:v>
                </c:pt>
                <c:pt idx="24">
                  <c:v>3.7383177570093455E-2</c:v>
                </c:pt>
                <c:pt idx="25">
                  <c:v>3.7383177570093455E-2</c:v>
                </c:pt>
                <c:pt idx="26">
                  <c:v>4.6728971962616821E-2</c:v>
                </c:pt>
                <c:pt idx="27">
                  <c:v>5.6074766355140186E-2</c:v>
                </c:pt>
                <c:pt idx="28">
                  <c:v>2.8037383177570093E-2</c:v>
                </c:pt>
                <c:pt idx="29">
                  <c:v>6.5420560747663545E-2</c:v>
                </c:pt>
                <c:pt idx="30">
                  <c:v>1.8691588785046728E-2</c:v>
                </c:pt>
                <c:pt idx="31">
                  <c:v>0.22429906542056074</c:v>
                </c:pt>
              </c:numCache>
            </c:numRef>
          </c:val>
        </c:ser>
        <c:dLbls>
          <c:showLegendKey val="0"/>
          <c:showVal val="0"/>
          <c:showCatName val="0"/>
          <c:showSerName val="0"/>
          <c:showPercent val="0"/>
          <c:showBubbleSize val="0"/>
        </c:dLbls>
        <c:gapWidth val="219"/>
        <c:overlap val="-27"/>
        <c:axId val="68726448"/>
        <c:axId val="68726840"/>
      </c:barChart>
      <c:catAx>
        <c:axId val="68726448"/>
        <c:scaling>
          <c:orientation val="minMax"/>
        </c:scaling>
        <c:delete val="1"/>
        <c:axPos val="b"/>
        <c:title>
          <c:tx>
            <c:rich>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Destination Node IDs</a:t>
                </a:r>
              </a:p>
            </c:rich>
          </c:tx>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majorTickMark val="none"/>
        <c:minorTickMark val="none"/>
        <c:tickLblPos val="nextTo"/>
        <c:crossAx val="68726840"/>
        <c:crosses val="autoZero"/>
        <c:auto val="1"/>
        <c:lblAlgn val="ctr"/>
        <c:lblOffset val="100"/>
        <c:noMultiLvlLbl val="0"/>
      </c:catAx>
      <c:valAx>
        <c:axId val="68726840"/>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Probability Distribution of Destination Nodes</a:t>
                </a:r>
              </a:p>
            </c:rich>
          </c:tx>
          <c:layout/>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68726448"/>
        <c:crosses val="autoZero"/>
        <c:crossBetween val="between"/>
        <c:majorUnit val="5.000000000000001E-2"/>
      </c:valAx>
      <c:spPr>
        <a:noFill/>
        <a:ln>
          <a:solidFill>
            <a:schemeClr val="tx1"/>
          </a:solidFill>
        </a:ln>
        <a:effectLst/>
      </c:spPr>
    </c:plotArea>
    <c:plotVisOnly val="1"/>
    <c:dispBlanksAs val="gap"/>
    <c:showDLblsOverMax val="0"/>
  </c:chart>
  <c:spPr>
    <a:noFill/>
    <a:ln>
      <a:noFill/>
    </a:ln>
    <a:effectLst/>
  </c:spPr>
  <c:txPr>
    <a:bodyPr/>
    <a:lstStyle/>
    <a:p>
      <a:pPr>
        <a:defRPr sz="1200" b="1">
          <a:solidFill>
            <a:schemeClr val="tx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FF0000"/>
            </a:solidFill>
            <a:ln>
              <a:solidFill>
                <a:schemeClr val="tx1"/>
              </a:solidFill>
            </a:ln>
            <a:effectLst/>
          </c:spPr>
          <c:invertIfNegative val="0"/>
          <c:cat>
            <c:numRef>
              <c:f>Sheet2!$E$2:$E$21</c:f>
              <c:numCache>
                <c:formatCode>General</c:formatCode>
                <c:ptCount val="2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numCache>
            </c:numRef>
          </c:cat>
          <c:val>
            <c:numRef>
              <c:f>Sheet2!$G$2:$G$21</c:f>
              <c:numCache>
                <c:formatCode>General</c:formatCode>
                <c:ptCount val="20"/>
                <c:pt idx="0">
                  <c:v>3.3149171270718231E-2</c:v>
                </c:pt>
                <c:pt idx="1">
                  <c:v>3.8674033149171269E-2</c:v>
                </c:pt>
                <c:pt idx="2">
                  <c:v>3.8674033149171269E-2</c:v>
                </c:pt>
                <c:pt idx="3">
                  <c:v>2.2099447513812154E-2</c:v>
                </c:pt>
                <c:pt idx="4">
                  <c:v>4.4198895027624308E-2</c:v>
                </c:pt>
                <c:pt idx="5">
                  <c:v>8.2872928176795577E-2</c:v>
                </c:pt>
                <c:pt idx="6">
                  <c:v>3.3149171270718231E-2</c:v>
                </c:pt>
                <c:pt idx="7">
                  <c:v>4.4198895027624308E-2</c:v>
                </c:pt>
                <c:pt idx="8">
                  <c:v>4.4198895027624308E-2</c:v>
                </c:pt>
                <c:pt idx="9">
                  <c:v>3.8674033149171269E-2</c:v>
                </c:pt>
                <c:pt idx="10">
                  <c:v>2.2099447513812154E-2</c:v>
                </c:pt>
                <c:pt idx="11">
                  <c:v>4.9723756906077346E-2</c:v>
                </c:pt>
                <c:pt idx="12">
                  <c:v>2.7624309392265192E-2</c:v>
                </c:pt>
                <c:pt idx="13">
                  <c:v>2.7624309392265192E-2</c:v>
                </c:pt>
                <c:pt idx="14">
                  <c:v>2.7624309392265192E-2</c:v>
                </c:pt>
                <c:pt idx="15">
                  <c:v>4.4198895027624308E-2</c:v>
                </c:pt>
                <c:pt idx="16">
                  <c:v>2.7624309392265192E-2</c:v>
                </c:pt>
                <c:pt idx="17">
                  <c:v>2.7624309392265192E-2</c:v>
                </c:pt>
                <c:pt idx="18">
                  <c:v>6.6298342541436461E-2</c:v>
                </c:pt>
                <c:pt idx="19">
                  <c:v>6.6298342541436461E-2</c:v>
                </c:pt>
              </c:numCache>
            </c:numRef>
          </c:val>
        </c:ser>
        <c:dLbls>
          <c:showLegendKey val="0"/>
          <c:showVal val="0"/>
          <c:showCatName val="0"/>
          <c:showSerName val="0"/>
          <c:showPercent val="0"/>
          <c:showBubbleSize val="0"/>
        </c:dLbls>
        <c:gapWidth val="219"/>
        <c:axId val="68727624"/>
        <c:axId val="68728016"/>
      </c:barChart>
      <c:catAx>
        <c:axId val="68727624"/>
        <c:scaling>
          <c:orientation val="minMax"/>
        </c:scaling>
        <c:delete val="0"/>
        <c:axPos val="b"/>
        <c:title>
          <c:tx>
            <c:rich>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Number of Injections</a:t>
                </a:r>
                <a:r>
                  <a:rPr lang="en-US" baseline="0"/>
                  <a:t> in a Microphase</a:t>
                </a:r>
                <a:endParaRPr lang="en-US"/>
              </a:p>
            </c:rich>
          </c:tx>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68728016"/>
        <c:crosses val="autoZero"/>
        <c:auto val="1"/>
        <c:lblAlgn val="ctr"/>
        <c:lblOffset val="100"/>
        <c:noMultiLvlLbl val="0"/>
      </c:catAx>
      <c:valAx>
        <c:axId val="68728016"/>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r>
                  <a:rPr lang="en-US"/>
                  <a:t>Probability of Number of Injections</a:t>
                </a:r>
              </a:p>
            </c:rich>
          </c:tx>
          <c:layout/>
          <c:overlay val="0"/>
          <c:spPr>
            <a:noFill/>
            <a:ln>
              <a:noFill/>
            </a:ln>
            <a:effectLst/>
          </c:spPr>
          <c:txPr>
            <a:bodyPr rot="-54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68727624"/>
        <c:crosses val="autoZero"/>
        <c:crossBetween val="between"/>
      </c:valAx>
      <c:spPr>
        <a:noFill/>
        <a:ln>
          <a:solidFill>
            <a:schemeClr val="tx1"/>
          </a:solidFill>
        </a:ln>
        <a:effectLst/>
      </c:spPr>
    </c:plotArea>
    <c:plotVisOnly val="1"/>
    <c:dispBlanksAs val="gap"/>
    <c:showDLblsOverMax val="0"/>
  </c:chart>
  <c:spPr>
    <a:noFill/>
    <a:ln>
      <a:noFill/>
    </a:ln>
    <a:effectLst/>
  </c:spPr>
  <c:txPr>
    <a:bodyPr/>
    <a:lstStyle/>
    <a:p>
      <a:pPr>
        <a:defRPr sz="1200" b="1">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658592848904274E-2"/>
          <c:y val="0.10433192686357243"/>
          <c:w val="0.89542483660130723"/>
          <c:h val="0.78491776027996496"/>
        </c:manualLayout>
      </c:layout>
      <c:lineChart>
        <c:grouping val="standard"/>
        <c:varyColors val="0"/>
        <c:ser>
          <c:idx val="0"/>
          <c:order val="0"/>
          <c:spPr>
            <a:ln w="28575" cap="rnd">
              <a:solidFill>
                <a:srgbClr val="FF0000"/>
              </a:solidFill>
              <a:prstDash val="dash"/>
              <a:round/>
            </a:ln>
            <a:effectLst/>
          </c:spPr>
          <c:marker>
            <c:symbol val="none"/>
          </c:marker>
          <c:val>
            <c:numRef>
              <c:f>short!$A$1:$A$223</c:f>
              <c:numCache>
                <c:formatCode>General</c:formatCode>
                <c:ptCount val="223"/>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1</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1</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1</c:v>
                </c:pt>
                <c:pt idx="89">
                  <c:v>1</c:v>
                </c:pt>
                <c:pt idx="90">
                  <c:v>1</c:v>
                </c:pt>
                <c:pt idx="91">
                  <c:v>1</c:v>
                </c:pt>
                <c:pt idx="92">
                  <c:v>1</c:v>
                </c:pt>
                <c:pt idx="93">
                  <c:v>1</c:v>
                </c:pt>
                <c:pt idx="94">
                  <c:v>1</c:v>
                </c:pt>
                <c:pt idx="95">
                  <c:v>1</c:v>
                </c:pt>
                <c:pt idx="96">
                  <c:v>1</c:v>
                </c:pt>
                <c:pt idx="97">
                  <c:v>1</c:v>
                </c:pt>
                <c:pt idx="98">
                  <c:v>1</c:v>
                </c:pt>
                <c:pt idx="99">
                  <c:v>1</c:v>
                </c:pt>
                <c:pt idx="100">
                  <c:v>1</c:v>
                </c:pt>
                <c:pt idx="101">
                  <c:v>1</c:v>
                </c:pt>
                <c:pt idx="102">
                  <c:v>1</c:v>
                </c:pt>
                <c:pt idx="103">
                  <c:v>1</c:v>
                </c:pt>
                <c:pt idx="104">
                  <c:v>1</c:v>
                </c:pt>
                <c:pt idx="105">
                  <c:v>1</c:v>
                </c:pt>
                <c:pt idx="106">
                  <c:v>1</c:v>
                </c:pt>
                <c:pt idx="107">
                  <c:v>1</c:v>
                </c:pt>
                <c:pt idx="108">
                  <c:v>1</c:v>
                </c:pt>
                <c:pt idx="109">
                  <c:v>1</c:v>
                </c:pt>
                <c:pt idx="110">
                  <c:v>1</c:v>
                </c:pt>
                <c:pt idx="111">
                  <c:v>1</c:v>
                </c:pt>
                <c:pt idx="112">
                  <c:v>1</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1</c:v>
                </c:pt>
                <c:pt idx="136">
                  <c:v>1</c:v>
                </c:pt>
                <c:pt idx="137">
                  <c:v>1</c:v>
                </c:pt>
                <c:pt idx="138">
                  <c:v>1</c:v>
                </c:pt>
                <c:pt idx="139">
                  <c:v>1</c:v>
                </c:pt>
                <c:pt idx="140">
                  <c:v>1</c:v>
                </c:pt>
                <c:pt idx="141">
                  <c:v>1</c:v>
                </c:pt>
                <c:pt idx="142">
                  <c:v>1</c:v>
                </c:pt>
                <c:pt idx="143">
                  <c:v>1</c:v>
                </c:pt>
                <c:pt idx="144">
                  <c:v>1</c:v>
                </c:pt>
                <c:pt idx="145">
                  <c:v>1</c:v>
                </c:pt>
                <c:pt idx="146">
                  <c:v>1</c:v>
                </c:pt>
                <c:pt idx="147">
                  <c:v>1</c:v>
                </c:pt>
                <c:pt idx="148">
                  <c:v>1</c:v>
                </c:pt>
                <c:pt idx="149">
                  <c:v>1</c:v>
                </c:pt>
                <c:pt idx="150">
                  <c:v>1</c:v>
                </c:pt>
                <c:pt idx="151">
                  <c:v>1</c:v>
                </c:pt>
                <c:pt idx="152">
                  <c:v>1</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1</c:v>
                </c:pt>
                <c:pt idx="174">
                  <c:v>1</c:v>
                </c:pt>
                <c:pt idx="175">
                  <c:v>1</c:v>
                </c:pt>
                <c:pt idx="176">
                  <c:v>1</c:v>
                </c:pt>
                <c:pt idx="177">
                  <c:v>1</c:v>
                </c:pt>
                <c:pt idx="178">
                  <c:v>1</c:v>
                </c:pt>
                <c:pt idx="179">
                  <c:v>1</c:v>
                </c:pt>
                <c:pt idx="180">
                  <c:v>1</c:v>
                </c:pt>
                <c:pt idx="181">
                  <c:v>1</c:v>
                </c:pt>
                <c:pt idx="182">
                  <c:v>1</c:v>
                </c:pt>
                <c:pt idx="183">
                  <c:v>1</c:v>
                </c:pt>
                <c:pt idx="184">
                  <c:v>1</c:v>
                </c:pt>
                <c:pt idx="185">
                  <c:v>1</c:v>
                </c:pt>
                <c:pt idx="186">
                  <c:v>1</c:v>
                </c:pt>
                <c:pt idx="187">
                  <c:v>1</c:v>
                </c:pt>
                <c:pt idx="188">
                  <c:v>1</c:v>
                </c:pt>
                <c:pt idx="189">
                  <c:v>1</c:v>
                </c:pt>
                <c:pt idx="190">
                  <c:v>1</c:v>
                </c:pt>
                <c:pt idx="191">
                  <c:v>1</c:v>
                </c:pt>
                <c:pt idx="192">
                  <c:v>1</c:v>
                </c:pt>
                <c:pt idx="193">
                  <c:v>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2</c:v>
                </c:pt>
              </c:numCache>
            </c:numRef>
          </c:val>
          <c:smooth val="0"/>
        </c:ser>
        <c:dLbls>
          <c:showLegendKey val="0"/>
          <c:showVal val="0"/>
          <c:showCatName val="0"/>
          <c:showSerName val="0"/>
          <c:showPercent val="0"/>
          <c:showBubbleSize val="0"/>
        </c:dLbls>
        <c:smooth val="0"/>
        <c:axId val="144770976"/>
        <c:axId val="199121240"/>
      </c:lineChart>
      <c:catAx>
        <c:axId val="144770976"/>
        <c:scaling>
          <c:orientation val="minMax"/>
        </c:scaling>
        <c:delete val="1"/>
        <c:axPos val="b"/>
        <c:title>
          <c:tx>
            <c:rich>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r>
                  <a:rPr lang="en-US" sz="2400">
                    <a:solidFill>
                      <a:schemeClr val="tx1"/>
                    </a:solidFill>
                  </a:rPr>
                  <a:t>Time</a:t>
                </a:r>
              </a:p>
            </c:rich>
          </c:tx>
          <c:layout/>
          <c:overlay val="0"/>
          <c:spPr>
            <a:noFill/>
            <a:ln>
              <a:noFill/>
            </a:ln>
            <a:effectLst/>
          </c:spPr>
          <c:txPr>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endParaRPr lang="en-US"/>
            </a:p>
          </c:txPr>
        </c:title>
        <c:majorTickMark val="none"/>
        <c:minorTickMark val="none"/>
        <c:tickLblPos val="nextTo"/>
        <c:crossAx val="199121240"/>
        <c:crosses val="autoZero"/>
        <c:auto val="1"/>
        <c:lblAlgn val="ctr"/>
        <c:lblOffset val="100"/>
        <c:noMultiLvlLbl val="0"/>
      </c:catAx>
      <c:valAx>
        <c:axId val="199121240"/>
        <c:scaling>
          <c:orientation val="minMax"/>
          <c:max val="2"/>
          <c:min val="1"/>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44770976"/>
        <c:crosses val="autoZero"/>
        <c:crossBetween val="between"/>
        <c:majorUnit val="1"/>
        <c:minorUnit val="1"/>
      </c:valAx>
      <c:spPr>
        <a:noFill/>
        <a:ln>
          <a:solidFill>
            <a:schemeClr val="tx1"/>
          </a:solidFill>
        </a:ln>
        <a:effectLst/>
      </c:spPr>
    </c:plotArea>
    <c:plotVisOnly val="1"/>
    <c:dispBlanksAs val="gap"/>
    <c:showDLblsOverMax val="0"/>
  </c:chart>
  <c:spPr>
    <a:noFill/>
    <a:ln>
      <a:noFill/>
    </a:ln>
    <a:effectLst/>
  </c:spPr>
  <c:txPr>
    <a:bodyPr/>
    <a:lstStyle/>
    <a:p>
      <a:pPr>
        <a:defRPr b="1"/>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7658592848904274E-2"/>
          <c:y val="0.10433192686357243"/>
          <c:w val="0.89542483660130723"/>
          <c:h val="0.78491776027996496"/>
        </c:manualLayout>
      </c:layout>
      <c:lineChart>
        <c:grouping val="standard"/>
        <c:varyColors val="0"/>
        <c:ser>
          <c:idx val="0"/>
          <c:order val="0"/>
          <c:spPr>
            <a:ln w="12700" cap="rnd">
              <a:solidFill>
                <a:srgbClr val="FF0000"/>
              </a:solidFill>
              <a:prstDash val="dash"/>
              <a:round/>
            </a:ln>
            <a:effectLst/>
          </c:spPr>
          <c:marker>
            <c:symbol val="none"/>
          </c:marker>
          <c:val>
            <c:numRef>
              <c:f>long!$A$1:$A$1801</c:f>
              <c:numCache>
                <c:formatCode>General</c:formatCode>
                <c:ptCount val="1801"/>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1</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1</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1</c:v>
                </c:pt>
                <c:pt idx="89">
                  <c:v>1</c:v>
                </c:pt>
                <c:pt idx="90">
                  <c:v>1</c:v>
                </c:pt>
                <c:pt idx="91">
                  <c:v>1</c:v>
                </c:pt>
                <c:pt idx="92">
                  <c:v>1</c:v>
                </c:pt>
                <c:pt idx="93">
                  <c:v>1</c:v>
                </c:pt>
                <c:pt idx="94">
                  <c:v>1</c:v>
                </c:pt>
                <c:pt idx="95">
                  <c:v>1</c:v>
                </c:pt>
                <c:pt idx="96">
                  <c:v>1</c:v>
                </c:pt>
                <c:pt idx="97">
                  <c:v>1</c:v>
                </c:pt>
                <c:pt idx="98">
                  <c:v>1</c:v>
                </c:pt>
                <c:pt idx="99">
                  <c:v>1</c:v>
                </c:pt>
                <c:pt idx="100">
                  <c:v>1</c:v>
                </c:pt>
                <c:pt idx="101">
                  <c:v>1</c:v>
                </c:pt>
                <c:pt idx="102">
                  <c:v>1</c:v>
                </c:pt>
                <c:pt idx="103">
                  <c:v>1</c:v>
                </c:pt>
                <c:pt idx="104">
                  <c:v>1</c:v>
                </c:pt>
                <c:pt idx="105">
                  <c:v>1</c:v>
                </c:pt>
                <c:pt idx="106">
                  <c:v>1</c:v>
                </c:pt>
                <c:pt idx="107">
                  <c:v>1</c:v>
                </c:pt>
                <c:pt idx="108">
                  <c:v>1</c:v>
                </c:pt>
                <c:pt idx="109">
                  <c:v>1</c:v>
                </c:pt>
                <c:pt idx="110">
                  <c:v>1</c:v>
                </c:pt>
                <c:pt idx="111">
                  <c:v>1</c:v>
                </c:pt>
                <c:pt idx="112">
                  <c:v>1</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1</c:v>
                </c:pt>
                <c:pt idx="136">
                  <c:v>1</c:v>
                </c:pt>
                <c:pt idx="137">
                  <c:v>1</c:v>
                </c:pt>
                <c:pt idx="138">
                  <c:v>1</c:v>
                </c:pt>
                <c:pt idx="139">
                  <c:v>1</c:v>
                </c:pt>
                <c:pt idx="140">
                  <c:v>1</c:v>
                </c:pt>
                <c:pt idx="141">
                  <c:v>1</c:v>
                </c:pt>
                <c:pt idx="142">
                  <c:v>1</c:v>
                </c:pt>
                <c:pt idx="143">
                  <c:v>1</c:v>
                </c:pt>
                <c:pt idx="144">
                  <c:v>1</c:v>
                </c:pt>
                <c:pt idx="145">
                  <c:v>1</c:v>
                </c:pt>
                <c:pt idx="146">
                  <c:v>1</c:v>
                </c:pt>
                <c:pt idx="147">
                  <c:v>1</c:v>
                </c:pt>
                <c:pt idx="148">
                  <c:v>1</c:v>
                </c:pt>
                <c:pt idx="149">
                  <c:v>1</c:v>
                </c:pt>
                <c:pt idx="150">
                  <c:v>1</c:v>
                </c:pt>
                <c:pt idx="151">
                  <c:v>1</c:v>
                </c:pt>
                <c:pt idx="152">
                  <c:v>1</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1</c:v>
                </c:pt>
                <c:pt idx="174">
                  <c:v>1</c:v>
                </c:pt>
                <c:pt idx="175">
                  <c:v>1</c:v>
                </c:pt>
                <c:pt idx="176">
                  <c:v>1</c:v>
                </c:pt>
                <c:pt idx="177">
                  <c:v>1</c:v>
                </c:pt>
                <c:pt idx="178">
                  <c:v>1</c:v>
                </c:pt>
                <c:pt idx="179">
                  <c:v>1</c:v>
                </c:pt>
                <c:pt idx="180">
                  <c:v>1</c:v>
                </c:pt>
                <c:pt idx="181">
                  <c:v>1</c:v>
                </c:pt>
                <c:pt idx="182">
                  <c:v>1</c:v>
                </c:pt>
                <c:pt idx="183">
                  <c:v>1</c:v>
                </c:pt>
                <c:pt idx="184">
                  <c:v>1</c:v>
                </c:pt>
                <c:pt idx="185">
                  <c:v>1</c:v>
                </c:pt>
                <c:pt idx="186">
                  <c:v>1</c:v>
                </c:pt>
                <c:pt idx="187">
                  <c:v>1</c:v>
                </c:pt>
                <c:pt idx="188">
                  <c:v>1</c:v>
                </c:pt>
                <c:pt idx="189">
                  <c:v>1</c:v>
                </c:pt>
                <c:pt idx="190">
                  <c:v>1</c:v>
                </c:pt>
                <c:pt idx="191">
                  <c:v>1</c:v>
                </c:pt>
                <c:pt idx="192">
                  <c:v>1</c:v>
                </c:pt>
                <c:pt idx="193">
                  <c:v>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2</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1</c:v>
                </c:pt>
                <c:pt idx="240">
                  <c:v>1</c:v>
                </c:pt>
                <c:pt idx="241">
                  <c:v>1</c:v>
                </c:pt>
                <c:pt idx="242">
                  <c:v>1</c:v>
                </c:pt>
                <c:pt idx="243">
                  <c:v>1</c:v>
                </c:pt>
                <c:pt idx="244">
                  <c:v>1</c:v>
                </c:pt>
                <c:pt idx="245">
                  <c:v>1</c:v>
                </c:pt>
                <c:pt idx="246">
                  <c:v>1</c:v>
                </c:pt>
                <c:pt idx="247">
                  <c:v>1</c:v>
                </c:pt>
                <c:pt idx="248">
                  <c:v>1</c:v>
                </c:pt>
                <c:pt idx="249">
                  <c:v>1</c:v>
                </c:pt>
                <c:pt idx="250">
                  <c:v>1</c:v>
                </c:pt>
                <c:pt idx="251">
                  <c:v>1</c:v>
                </c:pt>
                <c:pt idx="252">
                  <c:v>1</c:v>
                </c:pt>
                <c:pt idx="253">
                  <c:v>1</c:v>
                </c:pt>
                <c:pt idx="254">
                  <c:v>1</c:v>
                </c:pt>
                <c:pt idx="255">
                  <c:v>1</c:v>
                </c:pt>
                <c:pt idx="256">
                  <c:v>1</c:v>
                </c:pt>
                <c:pt idx="257">
                  <c:v>1</c:v>
                </c:pt>
                <c:pt idx="258">
                  <c:v>1</c:v>
                </c:pt>
                <c:pt idx="259">
                  <c:v>1</c:v>
                </c:pt>
                <c:pt idx="260">
                  <c:v>1</c:v>
                </c:pt>
                <c:pt idx="261">
                  <c:v>1</c:v>
                </c:pt>
                <c:pt idx="262">
                  <c:v>1</c:v>
                </c:pt>
                <c:pt idx="263">
                  <c:v>1</c:v>
                </c:pt>
                <c:pt idx="264">
                  <c:v>1</c:v>
                </c:pt>
                <c:pt idx="265">
                  <c:v>1</c:v>
                </c:pt>
                <c:pt idx="266">
                  <c:v>1</c:v>
                </c:pt>
                <c:pt idx="267">
                  <c:v>1</c:v>
                </c:pt>
                <c:pt idx="268">
                  <c:v>1</c:v>
                </c:pt>
                <c:pt idx="269">
                  <c:v>1</c:v>
                </c:pt>
                <c:pt idx="270">
                  <c:v>1</c:v>
                </c:pt>
                <c:pt idx="271">
                  <c:v>1</c:v>
                </c:pt>
                <c:pt idx="272">
                  <c:v>1</c:v>
                </c:pt>
                <c:pt idx="273">
                  <c:v>1</c:v>
                </c:pt>
                <c:pt idx="274">
                  <c:v>1</c:v>
                </c:pt>
                <c:pt idx="275">
                  <c:v>1</c:v>
                </c:pt>
                <c:pt idx="276">
                  <c:v>1</c:v>
                </c:pt>
                <c:pt idx="277">
                  <c:v>1</c:v>
                </c:pt>
                <c:pt idx="278">
                  <c:v>1</c:v>
                </c:pt>
                <c:pt idx="279">
                  <c:v>1</c:v>
                </c:pt>
                <c:pt idx="280">
                  <c:v>1</c:v>
                </c:pt>
                <c:pt idx="281">
                  <c:v>1</c:v>
                </c:pt>
                <c:pt idx="282">
                  <c:v>1</c:v>
                </c:pt>
                <c:pt idx="283">
                  <c:v>1</c:v>
                </c:pt>
                <c:pt idx="284">
                  <c:v>1</c:v>
                </c:pt>
                <c:pt idx="285">
                  <c:v>1</c:v>
                </c:pt>
                <c:pt idx="286">
                  <c:v>1</c:v>
                </c:pt>
                <c:pt idx="287">
                  <c:v>1</c:v>
                </c:pt>
                <c:pt idx="288">
                  <c:v>1</c:v>
                </c:pt>
                <c:pt idx="289">
                  <c:v>1</c:v>
                </c:pt>
                <c:pt idx="290">
                  <c:v>1</c:v>
                </c:pt>
                <c:pt idx="291">
                  <c:v>1</c:v>
                </c:pt>
                <c:pt idx="292">
                  <c:v>1</c:v>
                </c:pt>
                <c:pt idx="293">
                  <c:v>1</c:v>
                </c:pt>
                <c:pt idx="294">
                  <c:v>1</c:v>
                </c:pt>
                <c:pt idx="295">
                  <c:v>1</c:v>
                </c:pt>
                <c:pt idx="296">
                  <c:v>1</c:v>
                </c:pt>
                <c:pt idx="297">
                  <c:v>1</c:v>
                </c:pt>
                <c:pt idx="298">
                  <c:v>1</c:v>
                </c:pt>
                <c:pt idx="299">
                  <c:v>1</c:v>
                </c:pt>
                <c:pt idx="300">
                  <c:v>1</c:v>
                </c:pt>
                <c:pt idx="301">
                  <c:v>1</c:v>
                </c:pt>
                <c:pt idx="302">
                  <c:v>1</c:v>
                </c:pt>
                <c:pt idx="303">
                  <c:v>1</c:v>
                </c:pt>
                <c:pt idx="304">
                  <c:v>1</c:v>
                </c:pt>
                <c:pt idx="305">
                  <c:v>1</c:v>
                </c:pt>
                <c:pt idx="306">
                  <c:v>1</c:v>
                </c:pt>
                <c:pt idx="307">
                  <c:v>1</c:v>
                </c:pt>
                <c:pt idx="308">
                  <c:v>1</c:v>
                </c:pt>
                <c:pt idx="309">
                  <c:v>1</c:v>
                </c:pt>
                <c:pt idx="310">
                  <c:v>1</c:v>
                </c:pt>
                <c:pt idx="311">
                  <c:v>1</c:v>
                </c:pt>
                <c:pt idx="312">
                  <c:v>1</c:v>
                </c:pt>
                <c:pt idx="313">
                  <c:v>1</c:v>
                </c:pt>
                <c:pt idx="314">
                  <c:v>1</c:v>
                </c:pt>
                <c:pt idx="315">
                  <c:v>1</c:v>
                </c:pt>
                <c:pt idx="316">
                  <c:v>1</c:v>
                </c:pt>
                <c:pt idx="317">
                  <c:v>1</c:v>
                </c:pt>
                <c:pt idx="318">
                  <c:v>1</c:v>
                </c:pt>
                <c:pt idx="319">
                  <c:v>1</c:v>
                </c:pt>
                <c:pt idx="320">
                  <c:v>1</c:v>
                </c:pt>
                <c:pt idx="321">
                  <c:v>1</c:v>
                </c:pt>
                <c:pt idx="322">
                  <c:v>1</c:v>
                </c:pt>
                <c:pt idx="323">
                  <c:v>1</c:v>
                </c:pt>
                <c:pt idx="324">
                  <c:v>1</c:v>
                </c:pt>
                <c:pt idx="325">
                  <c:v>1</c:v>
                </c:pt>
                <c:pt idx="326">
                  <c:v>1</c:v>
                </c:pt>
                <c:pt idx="327">
                  <c:v>1</c:v>
                </c:pt>
                <c:pt idx="328">
                  <c:v>1</c:v>
                </c:pt>
                <c:pt idx="329">
                  <c:v>1</c:v>
                </c:pt>
                <c:pt idx="330">
                  <c:v>1</c:v>
                </c:pt>
                <c:pt idx="331">
                  <c:v>1</c:v>
                </c:pt>
                <c:pt idx="332">
                  <c:v>1</c:v>
                </c:pt>
                <c:pt idx="333">
                  <c:v>1</c:v>
                </c:pt>
                <c:pt idx="334">
                  <c:v>1</c:v>
                </c:pt>
                <c:pt idx="335">
                  <c:v>1</c:v>
                </c:pt>
                <c:pt idx="336">
                  <c:v>1</c:v>
                </c:pt>
                <c:pt idx="337">
                  <c:v>1</c:v>
                </c:pt>
                <c:pt idx="338">
                  <c:v>1</c:v>
                </c:pt>
                <c:pt idx="339">
                  <c:v>1</c:v>
                </c:pt>
                <c:pt idx="340">
                  <c:v>1</c:v>
                </c:pt>
                <c:pt idx="341">
                  <c:v>1</c:v>
                </c:pt>
                <c:pt idx="342">
                  <c:v>1</c:v>
                </c:pt>
                <c:pt idx="343">
                  <c:v>1</c:v>
                </c:pt>
                <c:pt idx="344">
                  <c:v>1</c:v>
                </c:pt>
                <c:pt idx="345">
                  <c:v>1</c:v>
                </c:pt>
                <c:pt idx="346">
                  <c:v>1</c:v>
                </c:pt>
                <c:pt idx="347">
                  <c:v>1</c:v>
                </c:pt>
                <c:pt idx="348">
                  <c:v>1</c:v>
                </c:pt>
                <c:pt idx="349">
                  <c:v>1</c:v>
                </c:pt>
                <c:pt idx="350">
                  <c:v>1</c:v>
                </c:pt>
                <c:pt idx="351">
                  <c:v>1</c:v>
                </c:pt>
                <c:pt idx="352">
                  <c:v>1</c:v>
                </c:pt>
                <c:pt idx="353">
                  <c:v>1</c:v>
                </c:pt>
                <c:pt idx="354">
                  <c:v>1</c:v>
                </c:pt>
                <c:pt idx="355">
                  <c:v>1</c:v>
                </c:pt>
                <c:pt idx="356">
                  <c:v>1</c:v>
                </c:pt>
                <c:pt idx="357">
                  <c:v>1</c:v>
                </c:pt>
                <c:pt idx="358">
                  <c:v>1</c:v>
                </c:pt>
                <c:pt idx="359">
                  <c:v>1</c:v>
                </c:pt>
                <c:pt idx="360">
                  <c:v>1</c:v>
                </c:pt>
                <c:pt idx="361">
                  <c:v>1</c:v>
                </c:pt>
                <c:pt idx="362">
                  <c:v>1</c:v>
                </c:pt>
                <c:pt idx="363">
                  <c:v>1</c:v>
                </c:pt>
                <c:pt idx="364">
                  <c:v>1</c:v>
                </c:pt>
                <c:pt idx="365">
                  <c:v>1</c:v>
                </c:pt>
                <c:pt idx="366">
                  <c:v>1</c:v>
                </c:pt>
                <c:pt idx="367">
                  <c:v>1</c:v>
                </c:pt>
                <c:pt idx="368">
                  <c:v>1</c:v>
                </c:pt>
                <c:pt idx="369">
                  <c:v>1</c:v>
                </c:pt>
                <c:pt idx="370">
                  <c:v>1</c:v>
                </c:pt>
                <c:pt idx="371">
                  <c:v>1</c:v>
                </c:pt>
                <c:pt idx="372">
                  <c:v>1</c:v>
                </c:pt>
                <c:pt idx="373">
                  <c:v>1</c:v>
                </c:pt>
                <c:pt idx="374">
                  <c:v>1</c:v>
                </c:pt>
                <c:pt idx="375">
                  <c:v>1</c:v>
                </c:pt>
                <c:pt idx="376">
                  <c:v>1</c:v>
                </c:pt>
                <c:pt idx="377">
                  <c:v>1</c:v>
                </c:pt>
                <c:pt idx="378">
                  <c:v>1</c:v>
                </c:pt>
                <c:pt idx="379">
                  <c:v>1</c:v>
                </c:pt>
                <c:pt idx="380">
                  <c:v>1</c:v>
                </c:pt>
                <c:pt idx="381">
                  <c:v>1</c:v>
                </c:pt>
                <c:pt idx="382">
                  <c:v>1</c:v>
                </c:pt>
                <c:pt idx="383">
                  <c:v>1</c:v>
                </c:pt>
                <c:pt idx="384">
                  <c:v>1</c:v>
                </c:pt>
                <c:pt idx="385">
                  <c:v>1</c:v>
                </c:pt>
                <c:pt idx="386">
                  <c:v>1</c:v>
                </c:pt>
                <c:pt idx="387">
                  <c:v>1</c:v>
                </c:pt>
                <c:pt idx="388">
                  <c:v>1</c:v>
                </c:pt>
                <c:pt idx="389">
                  <c:v>1</c:v>
                </c:pt>
                <c:pt idx="390">
                  <c:v>1</c:v>
                </c:pt>
                <c:pt idx="391">
                  <c:v>1</c:v>
                </c:pt>
                <c:pt idx="392">
                  <c:v>1</c:v>
                </c:pt>
                <c:pt idx="393">
                  <c:v>1</c:v>
                </c:pt>
                <c:pt idx="394">
                  <c:v>1</c:v>
                </c:pt>
                <c:pt idx="395">
                  <c:v>1</c:v>
                </c:pt>
                <c:pt idx="396">
                  <c:v>1</c:v>
                </c:pt>
                <c:pt idx="397">
                  <c:v>1</c:v>
                </c:pt>
                <c:pt idx="398">
                  <c:v>1</c:v>
                </c:pt>
                <c:pt idx="399">
                  <c:v>1</c:v>
                </c:pt>
                <c:pt idx="400">
                  <c:v>1</c:v>
                </c:pt>
                <c:pt idx="401">
                  <c:v>1</c:v>
                </c:pt>
                <c:pt idx="402">
                  <c:v>1</c:v>
                </c:pt>
                <c:pt idx="403">
                  <c:v>1</c:v>
                </c:pt>
                <c:pt idx="404">
                  <c:v>1</c:v>
                </c:pt>
                <c:pt idx="405">
                  <c:v>1</c:v>
                </c:pt>
                <c:pt idx="406">
                  <c:v>1</c:v>
                </c:pt>
                <c:pt idx="407">
                  <c:v>1</c:v>
                </c:pt>
                <c:pt idx="408">
                  <c:v>1</c:v>
                </c:pt>
                <c:pt idx="409">
                  <c:v>1</c:v>
                </c:pt>
                <c:pt idx="410">
                  <c:v>1</c:v>
                </c:pt>
                <c:pt idx="411">
                  <c:v>1</c:v>
                </c:pt>
                <c:pt idx="412">
                  <c:v>1</c:v>
                </c:pt>
                <c:pt idx="413">
                  <c:v>1</c:v>
                </c:pt>
                <c:pt idx="414">
                  <c:v>1</c:v>
                </c:pt>
                <c:pt idx="415">
                  <c:v>1</c:v>
                </c:pt>
                <c:pt idx="416">
                  <c:v>1</c:v>
                </c:pt>
                <c:pt idx="417">
                  <c:v>1</c:v>
                </c:pt>
                <c:pt idx="418">
                  <c:v>1</c:v>
                </c:pt>
                <c:pt idx="419">
                  <c:v>1</c:v>
                </c:pt>
                <c:pt idx="420">
                  <c:v>1</c:v>
                </c:pt>
                <c:pt idx="421">
                  <c:v>1</c:v>
                </c:pt>
                <c:pt idx="422">
                  <c:v>1</c:v>
                </c:pt>
                <c:pt idx="423">
                  <c:v>1</c:v>
                </c:pt>
                <c:pt idx="424">
                  <c:v>1</c:v>
                </c:pt>
                <c:pt idx="425">
                  <c:v>1</c:v>
                </c:pt>
                <c:pt idx="426">
                  <c:v>1</c:v>
                </c:pt>
                <c:pt idx="427">
                  <c:v>1</c:v>
                </c:pt>
                <c:pt idx="428">
                  <c:v>1</c:v>
                </c:pt>
                <c:pt idx="429">
                  <c:v>1</c:v>
                </c:pt>
                <c:pt idx="430">
                  <c:v>1</c:v>
                </c:pt>
                <c:pt idx="431">
                  <c:v>1</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1</c:v>
                </c:pt>
                <c:pt idx="447">
                  <c:v>1</c:v>
                </c:pt>
                <c:pt idx="448">
                  <c:v>1</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1</c:v>
                </c:pt>
                <c:pt idx="472">
                  <c:v>1</c:v>
                </c:pt>
                <c:pt idx="473">
                  <c:v>1</c:v>
                </c:pt>
                <c:pt idx="474">
                  <c:v>1</c:v>
                </c:pt>
                <c:pt idx="475">
                  <c:v>1</c:v>
                </c:pt>
                <c:pt idx="476">
                  <c:v>1</c:v>
                </c:pt>
                <c:pt idx="477">
                  <c:v>1</c:v>
                </c:pt>
                <c:pt idx="478">
                  <c:v>1</c:v>
                </c:pt>
                <c:pt idx="479">
                  <c:v>1</c:v>
                </c:pt>
                <c:pt idx="480">
                  <c:v>1</c:v>
                </c:pt>
                <c:pt idx="481">
                  <c:v>1</c:v>
                </c:pt>
                <c:pt idx="482">
                  <c:v>1</c:v>
                </c:pt>
                <c:pt idx="483">
                  <c:v>1</c:v>
                </c:pt>
                <c:pt idx="484">
                  <c:v>1</c:v>
                </c:pt>
                <c:pt idx="485">
                  <c:v>1</c:v>
                </c:pt>
                <c:pt idx="486">
                  <c:v>1</c:v>
                </c:pt>
                <c:pt idx="487">
                  <c:v>1</c:v>
                </c:pt>
                <c:pt idx="488">
                  <c:v>1</c:v>
                </c:pt>
                <c:pt idx="489">
                  <c:v>1</c:v>
                </c:pt>
                <c:pt idx="490">
                  <c:v>1</c:v>
                </c:pt>
                <c:pt idx="491">
                  <c:v>1</c:v>
                </c:pt>
                <c:pt idx="492">
                  <c:v>1</c:v>
                </c:pt>
                <c:pt idx="493">
                  <c:v>1</c:v>
                </c:pt>
                <c:pt idx="494">
                  <c:v>1</c:v>
                </c:pt>
                <c:pt idx="495">
                  <c:v>1</c:v>
                </c:pt>
                <c:pt idx="496">
                  <c:v>1</c:v>
                </c:pt>
                <c:pt idx="497">
                  <c:v>1</c:v>
                </c:pt>
                <c:pt idx="498">
                  <c:v>1</c:v>
                </c:pt>
                <c:pt idx="499">
                  <c:v>1</c:v>
                </c:pt>
                <c:pt idx="500">
                  <c:v>1</c:v>
                </c:pt>
                <c:pt idx="501">
                  <c:v>1</c:v>
                </c:pt>
                <c:pt idx="502">
                  <c:v>1</c:v>
                </c:pt>
                <c:pt idx="503">
                  <c:v>1</c:v>
                </c:pt>
                <c:pt idx="504">
                  <c:v>1</c:v>
                </c:pt>
                <c:pt idx="505">
                  <c:v>1</c:v>
                </c:pt>
                <c:pt idx="506">
                  <c:v>1</c:v>
                </c:pt>
                <c:pt idx="507">
                  <c:v>1</c:v>
                </c:pt>
                <c:pt idx="508">
                  <c:v>1</c:v>
                </c:pt>
                <c:pt idx="509">
                  <c:v>1</c:v>
                </c:pt>
                <c:pt idx="510">
                  <c:v>1</c:v>
                </c:pt>
                <c:pt idx="511">
                  <c:v>1</c:v>
                </c:pt>
                <c:pt idx="512">
                  <c:v>1</c:v>
                </c:pt>
                <c:pt idx="513">
                  <c:v>1</c:v>
                </c:pt>
                <c:pt idx="514">
                  <c:v>1</c:v>
                </c:pt>
                <c:pt idx="515">
                  <c:v>1</c:v>
                </c:pt>
                <c:pt idx="516">
                  <c:v>1</c:v>
                </c:pt>
                <c:pt idx="517">
                  <c:v>1</c:v>
                </c:pt>
                <c:pt idx="518">
                  <c:v>1</c:v>
                </c:pt>
                <c:pt idx="519">
                  <c:v>1</c:v>
                </c:pt>
                <c:pt idx="520">
                  <c:v>1</c:v>
                </c:pt>
                <c:pt idx="521">
                  <c:v>1</c:v>
                </c:pt>
                <c:pt idx="522">
                  <c:v>1</c:v>
                </c:pt>
                <c:pt idx="523">
                  <c:v>1</c:v>
                </c:pt>
                <c:pt idx="524">
                  <c:v>1</c:v>
                </c:pt>
                <c:pt idx="525">
                  <c:v>1</c:v>
                </c:pt>
                <c:pt idx="526">
                  <c:v>1</c:v>
                </c:pt>
                <c:pt idx="527">
                  <c:v>1</c:v>
                </c:pt>
                <c:pt idx="528">
                  <c:v>1</c:v>
                </c:pt>
                <c:pt idx="529">
                  <c:v>1</c:v>
                </c:pt>
                <c:pt idx="530">
                  <c:v>1</c:v>
                </c:pt>
                <c:pt idx="531">
                  <c:v>1</c:v>
                </c:pt>
                <c:pt idx="532">
                  <c:v>1</c:v>
                </c:pt>
                <c:pt idx="533">
                  <c:v>1</c:v>
                </c:pt>
                <c:pt idx="534">
                  <c:v>1</c:v>
                </c:pt>
                <c:pt idx="535">
                  <c:v>1</c:v>
                </c:pt>
                <c:pt idx="536">
                  <c:v>1</c:v>
                </c:pt>
                <c:pt idx="537">
                  <c:v>1</c:v>
                </c:pt>
                <c:pt idx="538">
                  <c:v>1</c:v>
                </c:pt>
                <c:pt idx="539">
                  <c:v>1</c:v>
                </c:pt>
                <c:pt idx="540">
                  <c:v>1</c:v>
                </c:pt>
                <c:pt idx="541">
                  <c:v>1</c:v>
                </c:pt>
                <c:pt idx="542">
                  <c:v>1</c:v>
                </c:pt>
                <c:pt idx="543">
                  <c:v>1</c:v>
                </c:pt>
                <c:pt idx="544">
                  <c:v>1</c:v>
                </c:pt>
                <c:pt idx="545">
                  <c:v>1</c:v>
                </c:pt>
                <c:pt idx="546">
                  <c:v>1</c:v>
                </c:pt>
                <c:pt idx="547">
                  <c:v>1</c:v>
                </c:pt>
                <c:pt idx="548">
                  <c:v>1</c:v>
                </c:pt>
                <c:pt idx="549">
                  <c:v>1</c:v>
                </c:pt>
                <c:pt idx="550">
                  <c:v>1</c:v>
                </c:pt>
                <c:pt idx="551">
                  <c:v>1</c:v>
                </c:pt>
                <c:pt idx="552">
                  <c:v>1</c:v>
                </c:pt>
                <c:pt idx="553">
                  <c:v>1</c:v>
                </c:pt>
                <c:pt idx="554">
                  <c:v>1</c:v>
                </c:pt>
                <c:pt idx="555">
                  <c:v>1</c:v>
                </c:pt>
                <c:pt idx="556">
                  <c:v>1</c:v>
                </c:pt>
                <c:pt idx="557">
                  <c:v>1</c:v>
                </c:pt>
                <c:pt idx="558">
                  <c:v>1</c:v>
                </c:pt>
                <c:pt idx="559">
                  <c:v>1</c:v>
                </c:pt>
                <c:pt idx="560">
                  <c:v>1</c:v>
                </c:pt>
                <c:pt idx="561">
                  <c:v>1</c:v>
                </c:pt>
                <c:pt idx="562">
                  <c:v>1</c:v>
                </c:pt>
                <c:pt idx="563">
                  <c:v>1</c:v>
                </c:pt>
                <c:pt idx="564">
                  <c:v>1</c:v>
                </c:pt>
                <c:pt idx="565">
                  <c:v>1</c:v>
                </c:pt>
                <c:pt idx="566">
                  <c:v>1</c:v>
                </c:pt>
                <c:pt idx="567">
                  <c:v>1</c:v>
                </c:pt>
                <c:pt idx="568">
                  <c:v>1</c:v>
                </c:pt>
                <c:pt idx="569">
                  <c:v>1</c:v>
                </c:pt>
                <c:pt idx="570">
                  <c:v>1</c:v>
                </c:pt>
                <c:pt idx="571">
                  <c:v>1</c:v>
                </c:pt>
                <c:pt idx="572">
                  <c:v>1</c:v>
                </c:pt>
                <c:pt idx="573">
                  <c:v>1</c:v>
                </c:pt>
                <c:pt idx="574">
                  <c:v>1</c:v>
                </c:pt>
                <c:pt idx="575">
                  <c:v>1</c:v>
                </c:pt>
                <c:pt idx="576">
                  <c:v>1</c:v>
                </c:pt>
                <c:pt idx="577">
                  <c:v>1</c:v>
                </c:pt>
                <c:pt idx="578">
                  <c:v>1</c:v>
                </c:pt>
                <c:pt idx="579">
                  <c:v>1</c:v>
                </c:pt>
                <c:pt idx="580">
                  <c:v>1</c:v>
                </c:pt>
                <c:pt idx="581">
                  <c:v>1</c:v>
                </c:pt>
                <c:pt idx="582">
                  <c:v>1</c:v>
                </c:pt>
                <c:pt idx="583">
                  <c:v>1</c:v>
                </c:pt>
                <c:pt idx="584">
                  <c:v>1</c:v>
                </c:pt>
                <c:pt idx="585">
                  <c:v>1</c:v>
                </c:pt>
                <c:pt idx="586">
                  <c:v>1</c:v>
                </c:pt>
                <c:pt idx="587">
                  <c:v>1</c:v>
                </c:pt>
                <c:pt idx="588">
                  <c:v>1</c:v>
                </c:pt>
                <c:pt idx="589">
                  <c:v>1</c:v>
                </c:pt>
                <c:pt idx="590">
                  <c:v>1</c:v>
                </c:pt>
                <c:pt idx="591">
                  <c:v>1</c:v>
                </c:pt>
                <c:pt idx="592">
                  <c:v>1</c:v>
                </c:pt>
                <c:pt idx="593">
                  <c:v>1</c:v>
                </c:pt>
                <c:pt idx="594">
                  <c:v>1</c:v>
                </c:pt>
                <c:pt idx="595">
                  <c:v>1</c:v>
                </c:pt>
                <c:pt idx="596">
                  <c:v>1</c:v>
                </c:pt>
                <c:pt idx="597">
                  <c:v>1</c:v>
                </c:pt>
                <c:pt idx="598">
                  <c:v>1</c:v>
                </c:pt>
                <c:pt idx="599">
                  <c:v>1</c:v>
                </c:pt>
                <c:pt idx="600">
                  <c:v>1</c:v>
                </c:pt>
                <c:pt idx="601">
                  <c:v>1</c:v>
                </c:pt>
                <c:pt idx="602">
                  <c:v>1</c:v>
                </c:pt>
                <c:pt idx="603">
                  <c:v>1</c:v>
                </c:pt>
                <c:pt idx="604">
                  <c:v>1</c:v>
                </c:pt>
                <c:pt idx="605">
                  <c:v>1</c:v>
                </c:pt>
                <c:pt idx="606">
                  <c:v>1</c:v>
                </c:pt>
                <c:pt idx="607">
                  <c:v>1</c:v>
                </c:pt>
                <c:pt idx="608">
                  <c:v>1</c:v>
                </c:pt>
                <c:pt idx="609">
                  <c:v>1</c:v>
                </c:pt>
                <c:pt idx="610">
                  <c:v>1</c:v>
                </c:pt>
                <c:pt idx="611">
                  <c:v>1</c:v>
                </c:pt>
                <c:pt idx="612">
                  <c:v>1</c:v>
                </c:pt>
                <c:pt idx="613">
                  <c:v>1</c:v>
                </c:pt>
                <c:pt idx="614">
                  <c:v>1</c:v>
                </c:pt>
                <c:pt idx="615">
                  <c:v>1</c:v>
                </c:pt>
                <c:pt idx="616">
                  <c:v>1</c:v>
                </c:pt>
                <c:pt idx="617">
                  <c:v>1</c:v>
                </c:pt>
                <c:pt idx="618">
                  <c:v>1</c:v>
                </c:pt>
                <c:pt idx="619">
                  <c:v>1</c:v>
                </c:pt>
                <c:pt idx="620">
                  <c:v>1</c:v>
                </c:pt>
                <c:pt idx="621">
                  <c:v>1</c:v>
                </c:pt>
                <c:pt idx="622">
                  <c:v>1</c:v>
                </c:pt>
                <c:pt idx="623">
                  <c:v>1</c:v>
                </c:pt>
                <c:pt idx="624">
                  <c:v>1</c:v>
                </c:pt>
                <c:pt idx="625">
                  <c:v>1</c:v>
                </c:pt>
                <c:pt idx="626">
                  <c:v>1</c:v>
                </c:pt>
                <c:pt idx="627">
                  <c:v>1</c:v>
                </c:pt>
                <c:pt idx="628">
                  <c:v>1</c:v>
                </c:pt>
                <c:pt idx="629">
                  <c:v>1</c:v>
                </c:pt>
                <c:pt idx="630">
                  <c:v>1</c:v>
                </c:pt>
                <c:pt idx="631">
                  <c:v>1</c:v>
                </c:pt>
                <c:pt idx="632">
                  <c:v>1</c:v>
                </c:pt>
                <c:pt idx="633">
                  <c:v>1</c:v>
                </c:pt>
                <c:pt idx="634">
                  <c:v>1</c:v>
                </c:pt>
                <c:pt idx="635">
                  <c:v>1</c:v>
                </c:pt>
                <c:pt idx="636">
                  <c:v>1</c:v>
                </c:pt>
                <c:pt idx="637">
                  <c:v>1</c:v>
                </c:pt>
                <c:pt idx="638">
                  <c:v>1</c:v>
                </c:pt>
                <c:pt idx="639">
                  <c:v>1</c:v>
                </c:pt>
                <c:pt idx="640">
                  <c:v>1</c:v>
                </c:pt>
                <c:pt idx="641">
                  <c:v>1</c:v>
                </c:pt>
                <c:pt idx="642">
                  <c:v>1</c:v>
                </c:pt>
                <c:pt idx="643">
                  <c:v>1</c:v>
                </c:pt>
                <c:pt idx="644">
                  <c:v>1</c:v>
                </c:pt>
                <c:pt idx="645">
                  <c:v>1</c:v>
                </c:pt>
                <c:pt idx="646">
                  <c:v>1</c:v>
                </c:pt>
                <c:pt idx="647">
                  <c:v>1</c:v>
                </c:pt>
                <c:pt idx="648">
                  <c:v>1</c:v>
                </c:pt>
                <c:pt idx="649">
                  <c:v>1</c:v>
                </c:pt>
                <c:pt idx="650">
                  <c:v>1</c:v>
                </c:pt>
                <c:pt idx="651">
                  <c:v>1</c:v>
                </c:pt>
                <c:pt idx="652">
                  <c:v>1</c:v>
                </c:pt>
                <c:pt idx="653">
                  <c:v>1</c:v>
                </c:pt>
                <c:pt idx="654">
                  <c:v>1</c:v>
                </c:pt>
                <c:pt idx="655">
                  <c:v>1</c:v>
                </c:pt>
                <c:pt idx="656">
                  <c:v>1</c:v>
                </c:pt>
                <c:pt idx="657">
                  <c:v>1</c:v>
                </c:pt>
                <c:pt idx="658">
                  <c:v>1</c:v>
                </c:pt>
                <c:pt idx="659">
                  <c:v>1</c:v>
                </c:pt>
                <c:pt idx="660">
                  <c:v>1</c:v>
                </c:pt>
                <c:pt idx="661">
                  <c:v>1</c:v>
                </c:pt>
                <c:pt idx="662">
                  <c:v>1</c:v>
                </c:pt>
                <c:pt idx="663">
                  <c:v>1</c:v>
                </c:pt>
                <c:pt idx="664">
                  <c:v>1</c:v>
                </c:pt>
                <c:pt idx="665">
                  <c:v>1</c:v>
                </c:pt>
                <c:pt idx="666">
                  <c:v>1</c:v>
                </c:pt>
                <c:pt idx="667">
                  <c:v>1</c:v>
                </c:pt>
                <c:pt idx="668">
                  <c:v>1</c:v>
                </c:pt>
                <c:pt idx="669">
                  <c:v>1</c:v>
                </c:pt>
                <c:pt idx="670">
                  <c:v>1</c:v>
                </c:pt>
                <c:pt idx="671">
                  <c:v>1</c:v>
                </c:pt>
                <c:pt idx="672">
                  <c:v>1</c:v>
                </c:pt>
                <c:pt idx="673">
                  <c:v>1</c:v>
                </c:pt>
                <c:pt idx="674">
                  <c:v>1</c:v>
                </c:pt>
                <c:pt idx="675">
                  <c:v>1</c:v>
                </c:pt>
                <c:pt idx="676">
                  <c:v>1</c:v>
                </c:pt>
                <c:pt idx="677">
                  <c:v>1</c:v>
                </c:pt>
                <c:pt idx="678">
                  <c:v>1</c:v>
                </c:pt>
                <c:pt idx="679">
                  <c:v>1</c:v>
                </c:pt>
                <c:pt idx="680">
                  <c:v>1</c:v>
                </c:pt>
                <c:pt idx="681">
                  <c:v>1</c:v>
                </c:pt>
                <c:pt idx="682">
                  <c:v>1</c:v>
                </c:pt>
                <c:pt idx="683">
                  <c:v>1</c:v>
                </c:pt>
                <c:pt idx="684">
                  <c:v>1</c:v>
                </c:pt>
                <c:pt idx="685">
                  <c:v>1</c:v>
                </c:pt>
                <c:pt idx="686">
                  <c:v>1</c:v>
                </c:pt>
                <c:pt idx="687">
                  <c:v>1</c:v>
                </c:pt>
                <c:pt idx="688">
                  <c:v>1</c:v>
                </c:pt>
                <c:pt idx="689">
                  <c:v>1</c:v>
                </c:pt>
                <c:pt idx="690">
                  <c:v>1</c:v>
                </c:pt>
                <c:pt idx="691">
                  <c:v>1</c:v>
                </c:pt>
                <c:pt idx="692">
                  <c:v>1</c:v>
                </c:pt>
                <c:pt idx="693">
                  <c:v>1</c:v>
                </c:pt>
                <c:pt idx="694">
                  <c:v>1</c:v>
                </c:pt>
                <c:pt idx="695">
                  <c:v>1</c:v>
                </c:pt>
                <c:pt idx="696">
                  <c:v>1</c:v>
                </c:pt>
                <c:pt idx="697">
                  <c:v>1</c:v>
                </c:pt>
                <c:pt idx="698">
                  <c:v>1</c:v>
                </c:pt>
                <c:pt idx="699">
                  <c:v>1</c:v>
                </c:pt>
                <c:pt idx="700">
                  <c:v>1</c:v>
                </c:pt>
                <c:pt idx="701">
                  <c:v>1</c:v>
                </c:pt>
                <c:pt idx="702">
                  <c:v>1</c:v>
                </c:pt>
                <c:pt idx="703">
                  <c:v>1</c:v>
                </c:pt>
                <c:pt idx="704">
                  <c:v>1</c:v>
                </c:pt>
                <c:pt idx="705">
                  <c:v>1</c:v>
                </c:pt>
                <c:pt idx="706">
                  <c:v>1</c:v>
                </c:pt>
                <c:pt idx="707">
                  <c:v>1</c:v>
                </c:pt>
                <c:pt idx="708">
                  <c:v>1</c:v>
                </c:pt>
                <c:pt idx="709">
                  <c:v>1</c:v>
                </c:pt>
                <c:pt idx="710">
                  <c:v>1</c:v>
                </c:pt>
                <c:pt idx="711">
                  <c:v>1</c:v>
                </c:pt>
                <c:pt idx="712">
                  <c:v>1</c:v>
                </c:pt>
                <c:pt idx="713">
                  <c:v>1</c:v>
                </c:pt>
                <c:pt idx="714">
                  <c:v>1</c:v>
                </c:pt>
                <c:pt idx="715">
                  <c:v>1</c:v>
                </c:pt>
                <c:pt idx="716">
                  <c:v>1</c:v>
                </c:pt>
                <c:pt idx="717">
                  <c:v>1</c:v>
                </c:pt>
                <c:pt idx="718">
                  <c:v>1</c:v>
                </c:pt>
                <c:pt idx="719">
                  <c:v>1</c:v>
                </c:pt>
                <c:pt idx="720">
                  <c:v>1</c:v>
                </c:pt>
                <c:pt idx="721">
                  <c:v>1</c:v>
                </c:pt>
                <c:pt idx="722">
                  <c:v>1</c:v>
                </c:pt>
                <c:pt idx="723">
                  <c:v>1</c:v>
                </c:pt>
                <c:pt idx="724">
                  <c:v>1</c:v>
                </c:pt>
                <c:pt idx="725">
                  <c:v>1</c:v>
                </c:pt>
                <c:pt idx="726">
                  <c:v>1</c:v>
                </c:pt>
                <c:pt idx="727">
                  <c:v>1</c:v>
                </c:pt>
                <c:pt idx="728">
                  <c:v>1</c:v>
                </c:pt>
                <c:pt idx="729">
                  <c:v>1</c:v>
                </c:pt>
                <c:pt idx="730">
                  <c:v>1</c:v>
                </c:pt>
                <c:pt idx="731">
                  <c:v>1</c:v>
                </c:pt>
                <c:pt idx="732">
                  <c:v>1</c:v>
                </c:pt>
                <c:pt idx="733">
                  <c:v>1</c:v>
                </c:pt>
                <c:pt idx="734">
                  <c:v>1</c:v>
                </c:pt>
                <c:pt idx="735">
                  <c:v>1</c:v>
                </c:pt>
                <c:pt idx="736">
                  <c:v>1</c:v>
                </c:pt>
                <c:pt idx="737">
                  <c:v>1</c:v>
                </c:pt>
                <c:pt idx="738">
                  <c:v>1</c:v>
                </c:pt>
                <c:pt idx="739">
                  <c:v>1</c:v>
                </c:pt>
                <c:pt idx="740">
                  <c:v>1</c:v>
                </c:pt>
                <c:pt idx="741">
                  <c:v>1</c:v>
                </c:pt>
                <c:pt idx="742">
                  <c:v>1</c:v>
                </c:pt>
                <c:pt idx="743">
                  <c:v>1</c:v>
                </c:pt>
                <c:pt idx="744">
                  <c:v>1</c:v>
                </c:pt>
                <c:pt idx="745">
                  <c:v>1</c:v>
                </c:pt>
                <c:pt idx="746">
                  <c:v>1</c:v>
                </c:pt>
                <c:pt idx="747">
                  <c:v>1</c:v>
                </c:pt>
                <c:pt idx="748">
                  <c:v>1</c:v>
                </c:pt>
                <c:pt idx="749">
                  <c:v>1</c:v>
                </c:pt>
                <c:pt idx="750">
                  <c:v>1</c:v>
                </c:pt>
                <c:pt idx="751">
                  <c:v>1</c:v>
                </c:pt>
                <c:pt idx="752">
                  <c:v>1</c:v>
                </c:pt>
                <c:pt idx="753">
                  <c:v>1</c:v>
                </c:pt>
                <c:pt idx="754">
                  <c:v>1</c:v>
                </c:pt>
                <c:pt idx="755">
                  <c:v>1</c:v>
                </c:pt>
                <c:pt idx="756">
                  <c:v>1</c:v>
                </c:pt>
                <c:pt idx="757">
                  <c:v>1</c:v>
                </c:pt>
                <c:pt idx="758">
                  <c:v>1</c:v>
                </c:pt>
                <c:pt idx="759">
                  <c:v>1</c:v>
                </c:pt>
                <c:pt idx="760">
                  <c:v>1</c:v>
                </c:pt>
                <c:pt idx="761">
                  <c:v>1</c:v>
                </c:pt>
                <c:pt idx="762">
                  <c:v>1</c:v>
                </c:pt>
                <c:pt idx="763">
                  <c:v>1</c:v>
                </c:pt>
                <c:pt idx="764">
                  <c:v>1</c:v>
                </c:pt>
                <c:pt idx="765">
                  <c:v>1</c:v>
                </c:pt>
                <c:pt idx="766">
                  <c:v>1</c:v>
                </c:pt>
                <c:pt idx="767">
                  <c:v>1</c:v>
                </c:pt>
                <c:pt idx="768">
                  <c:v>1</c:v>
                </c:pt>
                <c:pt idx="769">
                  <c:v>1</c:v>
                </c:pt>
                <c:pt idx="770">
                  <c:v>1</c:v>
                </c:pt>
                <c:pt idx="771">
                  <c:v>1</c:v>
                </c:pt>
                <c:pt idx="772">
                  <c:v>1</c:v>
                </c:pt>
                <c:pt idx="773">
                  <c:v>1</c:v>
                </c:pt>
                <c:pt idx="774">
                  <c:v>1</c:v>
                </c:pt>
                <c:pt idx="775">
                  <c:v>1</c:v>
                </c:pt>
                <c:pt idx="776">
                  <c:v>1</c:v>
                </c:pt>
                <c:pt idx="777">
                  <c:v>1</c:v>
                </c:pt>
                <c:pt idx="778">
                  <c:v>1</c:v>
                </c:pt>
                <c:pt idx="779">
                  <c:v>1</c:v>
                </c:pt>
                <c:pt idx="780">
                  <c:v>1</c:v>
                </c:pt>
                <c:pt idx="781">
                  <c:v>1</c:v>
                </c:pt>
                <c:pt idx="782">
                  <c:v>1</c:v>
                </c:pt>
                <c:pt idx="783">
                  <c:v>1</c:v>
                </c:pt>
                <c:pt idx="784">
                  <c:v>1</c:v>
                </c:pt>
                <c:pt idx="785">
                  <c:v>1</c:v>
                </c:pt>
                <c:pt idx="786">
                  <c:v>1</c:v>
                </c:pt>
                <c:pt idx="787">
                  <c:v>1</c:v>
                </c:pt>
                <c:pt idx="788">
                  <c:v>1</c:v>
                </c:pt>
                <c:pt idx="789">
                  <c:v>1</c:v>
                </c:pt>
                <c:pt idx="790">
                  <c:v>1</c:v>
                </c:pt>
                <c:pt idx="791">
                  <c:v>1</c:v>
                </c:pt>
                <c:pt idx="792">
                  <c:v>1</c:v>
                </c:pt>
                <c:pt idx="793">
                  <c:v>1</c:v>
                </c:pt>
                <c:pt idx="794">
                  <c:v>1</c:v>
                </c:pt>
                <c:pt idx="795">
                  <c:v>1</c:v>
                </c:pt>
                <c:pt idx="796">
                  <c:v>1</c:v>
                </c:pt>
                <c:pt idx="797">
                  <c:v>1</c:v>
                </c:pt>
                <c:pt idx="798">
                  <c:v>1</c:v>
                </c:pt>
                <c:pt idx="799">
                  <c:v>1</c:v>
                </c:pt>
                <c:pt idx="800">
                  <c:v>1</c:v>
                </c:pt>
                <c:pt idx="801">
                  <c:v>1</c:v>
                </c:pt>
                <c:pt idx="802">
                  <c:v>1</c:v>
                </c:pt>
                <c:pt idx="803">
                  <c:v>1</c:v>
                </c:pt>
                <c:pt idx="804">
                  <c:v>1</c:v>
                </c:pt>
                <c:pt idx="805">
                  <c:v>1</c:v>
                </c:pt>
                <c:pt idx="806">
                  <c:v>1</c:v>
                </c:pt>
                <c:pt idx="807">
                  <c:v>1</c:v>
                </c:pt>
                <c:pt idx="808">
                  <c:v>1</c:v>
                </c:pt>
                <c:pt idx="809">
                  <c:v>1</c:v>
                </c:pt>
                <c:pt idx="810">
                  <c:v>1</c:v>
                </c:pt>
                <c:pt idx="811">
                  <c:v>1</c:v>
                </c:pt>
                <c:pt idx="812">
                  <c:v>1</c:v>
                </c:pt>
                <c:pt idx="813">
                  <c:v>1</c:v>
                </c:pt>
                <c:pt idx="814">
                  <c:v>1</c:v>
                </c:pt>
                <c:pt idx="815">
                  <c:v>1</c:v>
                </c:pt>
                <c:pt idx="816">
                  <c:v>1</c:v>
                </c:pt>
                <c:pt idx="817">
                  <c:v>1</c:v>
                </c:pt>
                <c:pt idx="818">
                  <c:v>1</c:v>
                </c:pt>
                <c:pt idx="819">
                  <c:v>1</c:v>
                </c:pt>
                <c:pt idx="820">
                  <c:v>1</c:v>
                </c:pt>
                <c:pt idx="821">
                  <c:v>1</c:v>
                </c:pt>
                <c:pt idx="822">
                  <c:v>1</c:v>
                </c:pt>
                <c:pt idx="823">
                  <c:v>1</c:v>
                </c:pt>
                <c:pt idx="824">
                  <c:v>1</c:v>
                </c:pt>
                <c:pt idx="825">
                  <c:v>1</c:v>
                </c:pt>
                <c:pt idx="826">
                  <c:v>1</c:v>
                </c:pt>
                <c:pt idx="827">
                  <c:v>1</c:v>
                </c:pt>
                <c:pt idx="828">
                  <c:v>1</c:v>
                </c:pt>
                <c:pt idx="829">
                  <c:v>1</c:v>
                </c:pt>
                <c:pt idx="830">
                  <c:v>1</c:v>
                </c:pt>
                <c:pt idx="831">
                  <c:v>1</c:v>
                </c:pt>
                <c:pt idx="832">
                  <c:v>1</c:v>
                </c:pt>
                <c:pt idx="833">
                  <c:v>1</c:v>
                </c:pt>
                <c:pt idx="834">
                  <c:v>1</c:v>
                </c:pt>
                <c:pt idx="835">
                  <c:v>1</c:v>
                </c:pt>
                <c:pt idx="836">
                  <c:v>1</c:v>
                </c:pt>
                <c:pt idx="837">
                  <c:v>1</c:v>
                </c:pt>
                <c:pt idx="838">
                  <c:v>1</c:v>
                </c:pt>
                <c:pt idx="839">
                  <c:v>1</c:v>
                </c:pt>
                <c:pt idx="840">
                  <c:v>1</c:v>
                </c:pt>
                <c:pt idx="841">
                  <c:v>1</c:v>
                </c:pt>
                <c:pt idx="842">
                  <c:v>1</c:v>
                </c:pt>
                <c:pt idx="843">
                  <c:v>1</c:v>
                </c:pt>
                <c:pt idx="844">
                  <c:v>1</c:v>
                </c:pt>
                <c:pt idx="845">
                  <c:v>1</c:v>
                </c:pt>
                <c:pt idx="846">
                  <c:v>1</c:v>
                </c:pt>
                <c:pt idx="847">
                  <c:v>1</c:v>
                </c:pt>
                <c:pt idx="848">
                  <c:v>1</c:v>
                </c:pt>
                <c:pt idx="849">
                  <c:v>1</c:v>
                </c:pt>
                <c:pt idx="850">
                  <c:v>1</c:v>
                </c:pt>
                <c:pt idx="851">
                  <c:v>1</c:v>
                </c:pt>
                <c:pt idx="852">
                  <c:v>1</c:v>
                </c:pt>
                <c:pt idx="853">
                  <c:v>1</c:v>
                </c:pt>
                <c:pt idx="854">
                  <c:v>1</c:v>
                </c:pt>
                <c:pt idx="855">
                  <c:v>1</c:v>
                </c:pt>
                <c:pt idx="856">
                  <c:v>1</c:v>
                </c:pt>
                <c:pt idx="857">
                  <c:v>1</c:v>
                </c:pt>
                <c:pt idx="858">
                  <c:v>1</c:v>
                </c:pt>
                <c:pt idx="859">
                  <c:v>1</c:v>
                </c:pt>
                <c:pt idx="860">
                  <c:v>1</c:v>
                </c:pt>
                <c:pt idx="861">
                  <c:v>1</c:v>
                </c:pt>
                <c:pt idx="862">
                  <c:v>1</c:v>
                </c:pt>
                <c:pt idx="863">
                  <c:v>1</c:v>
                </c:pt>
                <c:pt idx="864">
                  <c:v>1</c:v>
                </c:pt>
                <c:pt idx="865">
                  <c:v>1</c:v>
                </c:pt>
                <c:pt idx="866">
                  <c:v>1</c:v>
                </c:pt>
                <c:pt idx="867">
                  <c:v>1</c:v>
                </c:pt>
                <c:pt idx="868">
                  <c:v>1</c:v>
                </c:pt>
                <c:pt idx="869">
                  <c:v>1</c:v>
                </c:pt>
                <c:pt idx="870">
                  <c:v>1</c:v>
                </c:pt>
                <c:pt idx="871">
                  <c:v>1</c:v>
                </c:pt>
                <c:pt idx="872">
                  <c:v>1</c:v>
                </c:pt>
                <c:pt idx="873">
                  <c:v>1</c:v>
                </c:pt>
                <c:pt idx="874">
                  <c:v>1</c:v>
                </c:pt>
                <c:pt idx="875">
                  <c:v>1</c:v>
                </c:pt>
                <c:pt idx="876">
                  <c:v>1</c:v>
                </c:pt>
                <c:pt idx="877">
                  <c:v>1</c:v>
                </c:pt>
                <c:pt idx="878">
                  <c:v>1</c:v>
                </c:pt>
                <c:pt idx="879">
                  <c:v>1</c:v>
                </c:pt>
                <c:pt idx="880">
                  <c:v>1</c:v>
                </c:pt>
                <c:pt idx="881">
                  <c:v>1</c:v>
                </c:pt>
                <c:pt idx="882">
                  <c:v>1</c:v>
                </c:pt>
                <c:pt idx="883">
                  <c:v>1</c:v>
                </c:pt>
                <c:pt idx="884">
                  <c:v>1</c:v>
                </c:pt>
                <c:pt idx="885">
                  <c:v>1</c:v>
                </c:pt>
                <c:pt idx="886">
                  <c:v>1</c:v>
                </c:pt>
                <c:pt idx="887">
                  <c:v>1</c:v>
                </c:pt>
                <c:pt idx="888">
                  <c:v>1</c:v>
                </c:pt>
                <c:pt idx="889">
                  <c:v>1</c:v>
                </c:pt>
                <c:pt idx="890">
                  <c:v>1</c:v>
                </c:pt>
                <c:pt idx="891">
                  <c:v>1</c:v>
                </c:pt>
                <c:pt idx="892">
                  <c:v>1</c:v>
                </c:pt>
                <c:pt idx="893">
                  <c:v>1</c:v>
                </c:pt>
                <c:pt idx="894">
                  <c:v>1</c:v>
                </c:pt>
                <c:pt idx="895">
                  <c:v>1</c:v>
                </c:pt>
                <c:pt idx="896">
                  <c:v>1</c:v>
                </c:pt>
                <c:pt idx="897">
                  <c:v>1</c:v>
                </c:pt>
                <c:pt idx="898">
                  <c:v>1</c:v>
                </c:pt>
                <c:pt idx="899">
                  <c:v>1</c:v>
                </c:pt>
                <c:pt idx="900">
                  <c:v>1</c:v>
                </c:pt>
                <c:pt idx="901">
                  <c:v>1</c:v>
                </c:pt>
                <c:pt idx="902">
                  <c:v>1</c:v>
                </c:pt>
                <c:pt idx="903">
                  <c:v>1</c:v>
                </c:pt>
                <c:pt idx="904">
                  <c:v>1</c:v>
                </c:pt>
                <c:pt idx="905">
                  <c:v>1</c:v>
                </c:pt>
                <c:pt idx="906">
                  <c:v>1</c:v>
                </c:pt>
                <c:pt idx="907">
                  <c:v>1</c:v>
                </c:pt>
                <c:pt idx="908">
                  <c:v>1</c:v>
                </c:pt>
                <c:pt idx="909">
                  <c:v>1</c:v>
                </c:pt>
                <c:pt idx="910">
                  <c:v>1</c:v>
                </c:pt>
                <c:pt idx="911">
                  <c:v>1</c:v>
                </c:pt>
                <c:pt idx="912">
                  <c:v>1</c:v>
                </c:pt>
                <c:pt idx="913">
                  <c:v>1</c:v>
                </c:pt>
                <c:pt idx="914">
                  <c:v>1</c:v>
                </c:pt>
                <c:pt idx="915">
                  <c:v>1</c:v>
                </c:pt>
                <c:pt idx="916">
                  <c:v>1</c:v>
                </c:pt>
                <c:pt idx="917">
                  <c:v>1</c:v>
                </c:pt>
                <c:pt idx="918">
                  <c:v>1</c:v>
                </c:pt>
                <c:pt idx="919">
                  <c:v>1</c:v>
                </c:pt>
                <c:pt idx="920">
                  <c:v>1</c:v>
                </c:pt>
                <c:pt idx="921">
                  <c:v>1</c:v>
                </c:pt>
                <c:pt idx="922">
                  <c:v>1</c:v>
                </c:pt>
                <c:pt idx="923">
                  <c:v>1</c:v>
                </c:pt>
                <c:pt idx="924">
                  <c:v>1</c:v>
                </c:pt>
                <c:pt idx="925">
                  <c:v>1</c:v>
                </c:pt>
                <c:pt idx="926">
                  <c:v>1</c:v>
                </c:pt>
                <c:pt idx="927">
                  <c:v>1</c:v>
                </c:pt>
                <c:pt idx="928">
                  <c:v>1</c:v>
                </c:pt>
                <c:pt idx="929">
                  <c:v>1</c:v>
                </c:pt>
                <c:pt idx="930">
                  <c:v>1</c:v>
                </c:pt>
                <c:pt idx="931">
                  <c:v>1</c:v>
                </c:pt>
                <c:pt idx="932">
                  <c:v>1</c:v>
                </c:pt>
                <c:pt idx="933">
                  <c:v>1</c:v>
                </c:pt>
                <c:pt idx="934">
                  <c:v>1</c:v>
                </c:pt>
                <c:pt idx="935">
                  <c:v>1</c:v>
                </c:pt>
                <c:pt idx="936">
                  <c:v>1</c:v>
                </c:pt>
                <c:pt idx="937">
                  <c:v>1</c:v>
                </c:pt>
                <c:pt idx="938">
                  <c:v>1</c:v>
                </c:pt>
                <c:pt idx="939">
                  <c:v>1</c:v>
                </c:pt>
                <c:pt idx="940">
                  <c:v>1</c:v>
                </c:pt>
                <c:pt idx="941">
                  <c:v>1</c:v>
                </c:pt>
                <c:pt idx="942">
                  <c:v>1</c:v>
                </c:pt>
                <c:pt idx="943">
                  <c:v>1</c:v>
                </c:pt>
                <c:pt idx="944">
                  <c:v>1</c:v>
                </c:pt>
                <c:pt idx="945">
                  <c:v>1</c:v>
                </c:pt>
                <c:pt idx="946">
                  <c:v>1</c:v>
                </c:pt>
                <c:pt idx="947">
                  <c:v>1</c:v>
                </c:pt>
                <c:pt idx="948">
                  <c:v>1</c:v>
                </c:pt>
                <c:pt idx="949">
                  <c:v>1</c:v>
                </c:pt>
                <c:pt idx="950">
                  <c:v>1</c:v>
                </c:pt>
                <c:pt idx="951">
                  <c:v>1</c:v>
                </c:pt>
                <c:pt idx="952">
                  <c:v>1</c:v>
                </c:pt>
                <c:pt idx="953">
                  <c:v>1</c:v>
                </c:pt>
                <c:pt idx="954">
                  <c:v>1</c:v>
                </c:pt>
                <c:pt idx="955">
                  <c:v>1</c:v>
                </c:pt>
                <c:pt idx="956">
                  <c:v>1</c:v>
                </c:pt>
                <c:pt idx="957">
                  <c:v>1</c:v>
                </c:pt>
                <c:pt idx="958">
                  <c:v>1</c:v>
                </c:pt>
                <c:pt idx="959">
                  <c:v>1</c:v>
                </c:pt>
                <c:pt idx="960">
                  <c:v>1</c:v>
                </c:pt>
                <c:pt idx="961">
                  <c:v>1</c:v>
                </c:pt>
                <c:pt idx="962">
                  <c:v>1</c:v>
                </c:pt>
                <c:pt idx="963">
                  <c:v>1</c:v>
                </c:pt>
                <c:pt idx="964">
                  <c:v>1</c:v>
                </c:pt>
                <c:pt idx="965">
                  <c:v>1</c:v>
                </c:pt>
                <c:pt idx="966">
                  <c:v>1</c:v>
                </c:pt>
                <c:pt idx="967">
                  <c:v>1</c:v>
                </c:pt>
                <c:pt idx="968">
                  <c:v>1</c:v>
                </c:pt>
                <c:pt idx="969">
                  <c:v>1</c:v>
                </c:pt>
                <c:pt idx="970">
                  <c:v>1</c:v>
                </c:pt>
                <c:pt idx="971">
                  <c:v>1</c:v>
                </c:pt>
                <c:pt idx="972">
                  <c:v>1</c:v>
                </c:pt>
                <c:pt idx="973">
                  <c:v>1</c:v>
                </c:pt>
                <c:pt idx="974">
                  <c:v>1</c:v>
                </c:pt>
                <c:pt idx="975">
                  <c:v>1</c:v>
                </c:pt>
                <c:pt idx="976">
                  <c:v>1</c:v>
                </c:pt>
                <c:pt idx="977">
                  <c:v>1</c:v>
                </c:pt>
                <c:pt idx="978">
                  <c:v>1</c:v>
                </c:pt>
                <c:pt idx="979">
                  <c:v>1</c:v>
                </c:pt>
                <c:pt idx="980">
                  <c:v>1</c:v>
                </c:pt>
                <c:pt idx="981">
                  <c:v>1</c:v>
                </c:pt>
                <c:pt idx="982">
                  <c:v>1</c:v>
                </c:pt>
                <c:pt idx="983">
                  <c:v>1</c:v>
                </c:pt>
                <c:pt idx="984">
                  <c:v>1</c:v>
                </c:pt>
                <c:pt idx="985">
                  <c:v>1</c:v>
                </c:pt>
                <c:pt idx="986">
                  <c:v>1</c:v>
                </c:pt>
                <c:pt idx="987">
                  <c:v>1</c:v>
                </c:pt>
                <c:pt idx="988">
                  <c:v>1</c:v>
                </c:pt>
                <c:pt idx="989">
                  <c:v>1</c:v>
                </c:pt>
                <c:pt idx="990">
                  <c:v>1</c:v>
                </c:pt>
                <c:pt idx="991">
                  <c:v>1</c:v>
                </c:pt>
                <c:pt idx="992">
                  <c:v>1</c:v>
                </c:pt>
                <c:pt idx="993">
                  <c:v>1</c:v>
                </c:pt>
                <c:pt idx="994">
                  <c:v>1</c:v>
                </c:pt>
                <c:pt idx="995">
                  <c:v>1</c:v>
                </c:pt>
                <c:pt idx="996">
                  <c:v>1</c:v>
                </c:pt>
                <c:pt idx="997">
                  <c:v>1</c:v>
                </c:pt>
                <c:pt idx="998">
                  <c:v>1</c:v>
                </c:pt>
                <c:pt idx="999">
                  <c:v>1</c:v>
                </c:pt>
                <c:pt idx="1000">
                  <c:v>1</c:v>
                </c:pt>
                <c:pt idx="1001">
                  <c:v>1</c:v>
                </c:pt>
                <c:pt idx="1002">
                  <c:v>1</c:v>
                </c:pt>
                <c:pt idx="1003">
                  <c:v>1</c:v>
                </c:pt>
                <c:pt idx="1004">
                  <c:v>1</c:v>
                </c:pt>
                <c:pt idx="1005">
                  <c:v>1</c:v>
                </c:pt>
                <c:pt idx="1006">
                  <c:v>1</c:v>
                </c:pt>
                <c:pt idx="1007">
                  <c:v>1</c:v>
                </c:pt>
                <c:pt idx="1008">
                  <c:v>1</c:v>
                </c:pt>
                <c:pt idx="1009">
                  <c:v>1</c:v>
                </c:pt>
                <c:pt idx="1010">
                  <c:v>1</c:v>
                </c:pt>
                <c:pt idx="1011">
                  <c:v>1</c:v>
                </c:pt>
                <c:pt idx="1012">
                  <c:v>1</c:v>
                </c:pt>
                <c:pt idx="1013">
                  <c:v>1</c:v>
                </c:pt>
                <c:pt idx="1014">
                  <c:v>1</c:v>
                </c:pt>
                <c:pt idx="1015">
                  <c:v>1</c:v>
                </c:pt>
                <c:pt idx="1016">
                  <c:v>1</c:v>
                </c:pt>
                <c:pt idx="1017">
                  <c:v>1</c:v>
                </c:pt>
                <c:pt idx="1018">
                  <c:v>1</c:v>
                </c:pt>
                <c:pt idx="1019">
                  <c:v>1</c:v>
                </c:pt>
                <c:pt idx="1020">
                  <c:v>1</c:v>
                </c:pt>
                <c:pt idx="1021">
                  <c:v>2</c:v>
                </c:pt>
                <c:pt idx="1022">
                  <c:v>2</c:v>
                </c:pt>
                <c:pt idx="1023">
                  <c:v>1</c:v>
                </c:pt>
                <c:pt idx="1024">
                  <c:v>1</c:v>
                </c:pt>
                <c:pt idx="1025">
                  <c:v>1</c:v>
                </c:pt>
                <c:pt idx="1026">
                  <c:v>1</c:v>
                </c:pt>
                <c:pt idx="1027">
                  <c:v>2</c:v>
                </c:pt>
                <c:pt idx="1028">
                  <c:v>2</c:v>
                </c:pt>
                <c:pt idx="1029">
                  <c:v>2</c:v>
                </c:pt>
                <c:pt idx="1030">
                  <c:v>1</c:v>
                </c:pt>
                <c:pt idx="1031">
                  <c:v>1</c:v>
                </c:pt>
                <c:pt idx="1032">
                  <c:v>1</c:v>
                </c:pt>
                <c:pt idx="1033">
                  <c:v>1</c:v>
                </c:pt>
                <c:pt idx="1034">
                  <c:v>1</c:v>
                </c:pt>
                <c:pt idx="1035">
                  <c:v>1</c:v>
                </c:pt>
                <c:pt idx="1036">
                  <c:v>1</c:v>
                </c:pt>
                <c:pt idx="1037">
                  <c:v>1</c:v>
                </c:pt>
                <c:pt idx="1038">
                  <c:v>1</c:v>
                </c:pt>
                <c:pt idx="1039">
                  <c:v>1</c:v>
                </c:pt>
                <c:pt idx="1040">
                  <c:v>1</c:v>
                </c:pt>
                <c:pt idx="1041">
                  <c:v>1</c:v>
                </c:pt>
                <c:pt idx="1042">
                  <c:v>1</c:v>
                </c:pt>
                <c:pt idx="1043">
                  <c:v>1</c:v>
                </c:pt>
                <c:pt idx="1044">
                  <c:v>1</c:v>
                </c:pt>
                <c:pt idx="1045">
                  <c:v>1</c:v>
                </c:pt>
                <c:pt idx="1046">
                  <c:v>1</c:v>
                </c:pt>
                <c:pt idx="1047">
                  <c:v>1</c:v>
                </c:pt>
                <c:pt idx="1048">
                  <c:v>1</c:v>
                </c:pt>
                <c:pt idx="1049">
                  <c:v>2</c:v>
                </c:pt>
                <c:pt idx="1050">
                  <c:v>1</c:v>
                </c:pt>
                <c:pt idx="1051">
                  <c:v>1</c:v>
                </c:pt>
                <c:pt idx="1052">
                  <c:v>1</c:v>
                </c:pt>
                <c:pt idx="1053">
                  <c:v>1</c:v>
                </c:pt>
                <c:pt idx="1054">
                  <c:v>1</c:v>
                </c:pt>
                <c:pt idx="1055">
                  <c:v>1</c:v>
                </c:pt>
                <c:pt idx="1056">
                  <c:v>1</c:v>
                </c:pt>
                <c:pt idx="1057">
                  <c:v>1</c:v>
                </c:pt>
                <c:pt idx="1058">
                  <c:v>1</c:v>
                </c:pt>
                <c:pt idx="1059">
                  <c:v>1</c:v>
                </c:pt>
                <c:pt idx="1060">
                  <c:v>1</c:v>
                </c:pt>
                <c:pt idx="1061">
                  <c:v>1</c:v>
                </c:pt>
                <c:pt idx="1062">
                  <c:v>1</c:v>
                </c:pt>
                <c:pt idx="1063">
                  <c:v>1</c:v>
                </c:pt>
                <c:pt idx="1064">
                  <c:v>1</c:v>
                </c:pt>
                <c:pt idx="1065">
                  <c:v>1</c:v>
                </c:pt>
                <c:pt idx="1066">
                  <c:v>1</c:v>
                </c:pt>
                <c:pt idx="1067">
                  <c:v>1</c:v>
                </c:pt>
                <c:pt idx="1068">
                  <c:v>1</c:v>
                </c:pt>
                <c:pt idx="1069">
                  <c:v>1</c:v>
                </c:pt>
                <c:pt idx="1070">
                  <c:v>1</c:v>
                </c:pt>
                <c:pt idx="1071">
                  <c:v>1</c:v>
                </c:pt>
                <c:pt idx="1072">
                  <c:v>1</c:v>
                </c:pt>
                <c:pt idx="1073">
                  <c:v>1</c:v>
                </c:pt>
                <c:pt idx="1074">
                  <c:v>1</c:v>
                </c:pt>
                <c:pt idx="1075">
                  <c:v>1</c:v>
                </c:pt>
                <c:pt idx="1076">
                  <c:v>1</c:v>
                </c:pt>
                <c:pt idx="1077">
                  <c:v>1</c:v>
                </c:pt>
                <c:pt idx="1078">
                  <c:v>1</c:v>
                </c:pt>
                <c:pt idx="1079">
                  <c:v>1</c:v>
                </c:pt>
                <c:pt idx="1080">
                  <c:v>1</c:v>
                </c:pt>
                <c:pt idx="1081">
                  <c:v>1</c:v>
                </c:pt>
                <c:pt idx="1082">
                  <c:v>1</c:v>
                </c:pt>
                <c:pt idx="1083">
                  <c:v>1</c:v>
                </c:pt>
                <c:pt idx="1084">
                  <c:v>1</c:v>
                </c:pt>
                <c:pt idx="1085">
                  <c:v>1</c:v>
                </c:pt>
                <c:pt idx="1086">
                  <c:v>1</c:v>
                </c:pt>
                <c:pt idx="1087">
                  <c:v>1</c:v>
                </c:pt>
                <c:pt idx="1088">
                  <c:v>1</c:v>
                </c:pt>
                <c:pt idx="1089">
                  <c:v>1</c:v>
                </c:pt>
                <c:pt idx="1090">
                  <c:v>1</c:v>
                </c:pt>
                <c:pt idx="1091">
                  <c:v>1</c:v>
                </c:pt>
                <c:pt idx="1092">
                  <c:v>1</c:v>
                </c:pt>
                <c:pt idx="1093">
                  <c:v>1</c:v>
                </c:pt>
                <c:pt idx="1094">
                  <c:v>1</c:v>
                </c:pt>
                <c:pt idx="1095">
                  <c:v>1</c:v>
                </c:pt>
                <c:pt idx="1096">
                  <c:v>1</c:v>
                </c:pt>
                <c:pt idx="1097">
                  <c:v>1</c:v>
                </c:pt>
                <c:pt idx="1098">
                  <c:v>1</c:v>
                </c:pt>
                <c:pt idx="1099">
                  <c:v>1</c:v>
                </c:pt>
                <c:pt idx="1100">
                  <c:v>1</c:v>
                </c:pt>
                <c:pt idx="1101">
                  <c:v>1</c:v>
                </c:pt>
                <c:pt idx="1102">
                  <c:v>1</c:v>
                </c:pt>
                <c:pt idx="1103">
                  <c:v>1</c:v>
                </c:pt>
                <c:pt idx="1104">
                  <c:v>1</c:v>
                </c:pt>
                <c:pt idx="1105">
                  <c:v>1</c:v>
                </c:pt>
                <c:pt idx="1106">
                  <c:v>1</c:v>
                </c:pt>
                <c:pt idx="1107">
                  <c:v>1</c:v>
                </c:pt>
                <c:pt idx="1108">
                  <c:v>1</c:v>
                </c:pt>
                <c:pt idx="1109">
                  <c:v>1</c:v>
                </c:pt>
                <c:pt idx="1110">
                  <c:v>1</c:v>
                </c:pt>
                <c:pt idx="1111">
                  <c:v>1</c:v>
                </c:pt>
                <c:pt idx="1112">
                  <c:v>1</c:v>
                </c:pt>
                <c:pt idx="1113">
                  <c:v>1</c:v>
                </c:pt>
                <c:pt idx="1114">
                  <c:v>1</c:v>
                </c:pt>
                <c:pt idx="1115">
                  <c:v>1</c:v>
                </c:pt>
                <c:pt idx="1116">
                  <c:v>1</c:v>
                </c:pt>
                <c:pt idx="1117">
                  <c:v>1</c:v>
                </c:pt>
                <c:pt idx="1118">
                  <c:v>1</c:v>
                </c:pt>
                <c:pt idx="1119">
                  <c:v>1</c:v>
                </c:pt>
                <c:pt idx="1120">
                  <c:v>1</c:v>
                </c:pt>
                <c:pt idx="1121">
                  <c:v>1</c:v>
                </c:pt>
                <c:pt idx="1122">
                  <c:v>1</c:v>
                </c:pt>
                <c:pt idx="1123">
                  <c:v>1</c:v>
                </c:pt>
                <c:pt idx="1124">
                  <c:v>1</c:v>
                </c:pt>
                <c:pt idx="1125">
                  <c:v>1</c:v>
                </c:pt>
                <c:pt idx="1126">
                  <c:v>1</c:v>
                </c:pt>
                <c:pt idx="1127">
                  <c:v>1</c:v>
                </c:pt>
                <c:pt idx="1128">
                  <c:v>1</c:v>
                </c:pt>
                <c:pt idx="1129">
                  <c:v>1</c:v>
                </c:pt>
                <c:pt idx="1130">
                  <c:v>1</c:v>
                </c:pt>
                <c:pt idx="1131">
                  <c:v>1</c:v>
                </c:pt>
                <c:pt idx="1132">
                  <c:v>1</c:v>
                </c:pt>
                <c:pt idx="1133">
                  <c:v>1</c:v>
                </c:pt>
                <c:pt idx="1134">
                  <c:v>1</c:v>
                </c:pt>
                <c:pt idx="1135">
                  <c:v>1</c:v>
                </c:pt>
                <c:pt idx="1136">
                  <c:v>1</c:v>
                </c:pt>
                <c:pt idx="1137">
                  <c:v>1</c:v>
                </c:pt>
                <c:pt idx="1138">
                  <c:v>1</c:v>
                </c:pt>
                <c:pt idx="1139">
                  <c:v>1</c:v>
                </c:pt>
                <c:pt idx="1140">
                  <c:v>1</c:v>
                </c:pt>
                <c:pt idx="1141">
                  <c:v>1</c:v>
                </c:pt>
                <c:pt idx="1142">
                  <c:v>1</c:v>
                </c:pt>
                <c:pt idx="1143">
                  <c:v>1</c:v>
                </c:pt>
                <c:pt idx="1144">
                  <c:v>1</c:v>
                </c:pt>
                <c:pt idx="1145">
                  <c:v>1</c:v>
                </c:pt>
                <c:pt idx="1146">
                  <c:v>1</c:v>
                </c:pt>
                <c:pt idx="1147">
                  <c:v>1</c:v>
                </c:pt>
                <c:pt idx="1148">
                  <c:v>1</c:v>
                </c:pt>
                <c:pt idx="1149">
                  <c:v>1</c:v>
                </c:pt>
                <c:pt idx="1150">
                  <c:v>1</c:v>
                </c:pt>
                <c:pt idx="1151">
                  <c:v>1</c:v>
                </c:pt>
                <c:pt idx="1152">
                  <c:v>1</c:v>
                </c:pt>
                <c:pt idx="1153">
                  <c:v>1</c:v>
                </c:pt>
                <c:pt idx="1154">
                  <c:v>1</c:v>
                </c:pt>
                <c:pt idx="1155">
                  <c:v>1</c:v>
                </c:pt>
                <c:pt idx="1156">
                  <c:v>1</c:v>
                </c:pt>
                <c:pt idx="1157">
                  <c:v>1</c:v>
                </c:pt>
                <c:pt idx="1158">
                  <c:v>1</c:v>
                </c:pt>
                <c:pt idx="1159">
                  <c:v>1</c:v>
                </c:pt>
                <c:pt idx="1160">
                  <c:v>1</c:v>
                </c:pt>
                <c:pt idx="1161">
                  <c:v>1</c:v>
                </c:pt>
                <c:pt idx="1162">
                  <c:v>1</c:v>
                </c:pt>
                <c:pt idx="1163">
                  <c:v>1</c:v>
                </c:pt>
                <c:pt idx="1164">
                  <c:v>1</c:v>
                </c:pt>
                <c:pt idx="1165">
                  <c:v>1</c:v>
                </c:pt>
                <c:pt idx="1166">
                  <c:v>1</c:v>
                </c:pt>
                <c:pt idx="1167">
                  <c:v>1</c:v>
                </c:pt>
                <c:pt idx="1168">
                  <c:v>1</c:v>
                </c:pt>
                <c:pt idx="1169">
                  <c:v>1</c:v>
                </c:pt>
                <c:pt idx="1170">
                  <c:v>1</c:v>
                </c:pt>
                <c:pt idx="1171">
                  <c:v>1</c:v>
                </c:pt>
                <c:pt idx="1172">
                  <c:v>1</c:v>
                </c:pt>
                <c:pt idx="1173">
                  <c:v>1</c:v>
                </c:pt>
                <c:pt idx="1174">
                  <c:v>1</c:v>
                </c:pt>
                <c:pt idx="1175">
                  <c:v>1</c:v>
                </c:pt>
                <c:pt idx="1176">
                  <c:v>1</c:v>
                </c:pt>
                <c:pt idx="1177">
                  <c:v>1</c:v>
                </c:pt>
                <c:pt idx="1178">
                  <c:v>1</c:v>
                </c:pt>
                <c:pt idx="1179">
                  <c:v>1</c:v>
                </c:pt>
                <c:pt idx="1180">
                  <c:v>1</c:v>
                </c:pt>
                <c:pt idx="1181">
                  <c:v>1</c:v>
                </c:pt>
                <c:pt idx="1182">
                  <c:v>1</c:v>
                </c:pt>
                <c:pt idx="1183">
                  <c:v>1</c:v>
                </c:pt>
                <c:pt idx="1184">
                  <c:v>1</c:v>
                </c:pt>
                <c:pt idx="1185">
                  <c:v>1</c:v>
                </c:pt>
                <c:pt idx="1186">
                  <c:v>1</c:v>
                </c:pt>
                <c:pt idx="1187">
                  <c:v>1</c:v>
                </c:pt>
                <c:pt idx="1188">
                  <c:v>1</c:v>
                </c:pt>
                <c:pt idx="1189">
                  <c:v>1</c:v>
                </c:pt>
                <c:pt idx="1190">
                  <c:v>1</c:v>
                </c:pt>
                <c:pt idx="1191">
                  <c:v>1</c:v>
                </c:pt>
                <c:pt idx="1192">
                  <c:v>1</c:v>
                </c:pt>
                <c:pt idx="1193">
                  <c:v>1</c:v>
                </c:pt>
                <c:pt idx="1194">
                  <c:v>1</c:v>
                </c:pt>
                <c:pt idx="1195">
                  <c:v>1</c:v>
                </c:pt>
                <c:pt idx="1196">
                  <c:v>1</c:v>
                </c:pt>
                <c:pt idx="1197">
                  <c:v>1</c:v>
                </c:pt>
                <c:pt idx="1198">
                  <c:v>1</c:v>
                </c:pt>
                <c:pt idx="1199">
                  <c:v>1</c:v>
                </c:pt>
                <c:pt idx="1200">
                  <c:v>1</c:v>
                </c:pt>
                <c:pt idx="1201">
                  <c:v>1</c:v>
                </c:pt>
                <c:pt idx="1202">
                  <c:v>1</c:v>
                </c:pt>
                <c:pt idx="1203">
                  <c:v>1</c:v>
                </c:pt>
                <c:pt idx="1204">
                  <c:v>1</c:v>
                </c:pt>
                <c:pt idx="1205">
                  <c:v>1</c:v>
                </c:pt>
                <c:pt idx="1206">
                  <c:v>1</c:v>
                </c:pt>
                <c:pt idx="1207">
                  <c:v>1</c:v>
                </c:pt>
                <c:pt idx="1208">
                  <c:v>1</c:v>
                </c:pt>
                <c:pt idx="1209">
                  <c:v>1</c:v>
                </c:pt>
                <c:pt idx="1210">
                  <c:v>1</c:v>
                </c:pt>
                <c:pt idx="1211">
                  <c:v>1</c:v>
                </c:pt>
                <c:pt idx="1212">
                  <c:v>1</c:v>
                </c:pt>
                <c:pt idx="1213">
                  <c:v>1</c:v>
                </c:pt>
                <c:pt idx="1214">
                  <c:v>1</c:v>
                </c:pt>
                <c:pt idx="1215">
                  <c:v>1</c:v>
                </c:pt>
                <c:pt idx="1216">
                  <c:v>1</c:v>
                </c:pt>
                <c:pt idx="1217">
                  <c:v>1</c:v>
                </c:pt>
                <c:pt idx="1218">
                  <c:v>1</c:v>
                </c:pt>
                <c:pt idx="1219">
                  <c:v>1</c:v>
                </c:pt>
                <c:pt idx="1220">
                  <c:v>1</c:v>
                </c:pt>
                <c:pt idx="1221">
                  <c:v>1</c:v>
                </c:pt>
                <c:pt idx="1222">
                  <c:v>1</c:v>
                </c:pt>
                <c:pt idx="1223">
                  <c:v>1</c:v>
                </c:pt>
                <c:pt idx="1224">
                  <c:v>1</c:v>
                </c:pt>
                <c:pt idx="1225">
                  <c:v>1</c:v>
                </c:pt>
                <c:pt idx="1226">
                  <c:v>1</c:v>
                </c:pt>
                <c:pt idx="1227">
                  <c:v>1</c:v>
                </c:pt>
                <c:pt idx="1228">
                  <c:v>1</c:v>
                </c:pt>
                <c:pt idx="1229">
                  <c:v>1</c:v>
                </c:pt>
                <c:pt idx="1230">
                  <c:v>1</c:v>
                </c:pt>
                <c:pt idx="1231">
                  <c:v>1</c:v>
                </c:pt>
                <c:pt idx="1232">
                  <c:v>1</c:v>
                </c:pt>
                <c:pt idx="1233">
                  <c:v>1</c:v>
                </c:pt>
                <c:pt idx="1234">
                  <c:v>1</c:v>
                </c:pt>
                <c:pt idx="1235">
                  <c:v>1</c:v>
                </c:pt>
                <c:pt idx="1236">
                  <c:v>1</c:v>
                </c:pt>
                <c:pt idx="1237">
                  <c:v>1</c:v>
                </c:pt>
                <c:pt idx="1238">
                  <c:v>1</c:v>
                </c:pt>
                <c:pt idx="1239">
                  <c:v>1</c:v>
                </c:pt>
                <c:pt idx="1240">
                  <c:v>1</c:v>
                </c:pt>
                <c:pt idx="1241">
                  <c:v>1</c:v>
                </c:pt>
                <c:pt idx="1242">
                  <c:v>1</c:v>
                </c:pt>
                <c:pt idx="1243">
                  <c:v>1</c:v>
                </c:pt>
                <c:pt idx="1244">
                  <c:v>1</c:v>
                </c:pt>
                <c:pt idx="1245">
                  <c:v>1</c:v>
                </c:pt>
                <c:pt idx="1246">
                  <c:v>1</c:v>
                </c:pt>
                <c:pt idx="1247">
                  <c:v>1</c:v>
                </c:pt>
                <c:pt idx="1248">
                  <c:v>1</c:v>
                </c:pt>
                <c:pt idx="1249">
                  <c:v>1</c:v>
                </c:pt>
                <c:pt idx="1250">
                  <c:v>1</c:v>
                </c:pt>
                <c:pt idx="1251">
                  <c:v>1</c:v>
                </c:pt>
                <c:pt idx="1252">
                  <c:v>1</c:v>
                </c:pt>
                <c:pt idx="1253">
                  <c:v>1</c:v>
                </c:pt>
                <c:pt idx="1254">
                  <c:v>1</c:v>
                </c:pt>
                <c:pt idx="1255">
                  <c:v>1</c:v>
                </c:pt>
                <c:pt idx="1256">
                  <c:v>1</c:v>
                </c:pt>
                <c:pt idx="1257">
                  <c:v>1</c:v>
                </c:pt>
                <c:pt idx="1258">
                  <c:v>1</c:v>
                </c:pt>
                <c:pt idx="1259">
                  <c:v>1</c:v>
                </c:pt>
                <c:pt idx="1260">
                  <c:v>1</c:v>
                </c:pt>
                <c:pt idx="1261">
                  <c:v>1</c:v>
                </c:pt>
                <c:pt idx="1262">
                  <c:v>1</c:v>
                </c:pt>
                <c:pt idx="1263">
                  <c:v>1</c:v>
                </c:pt>
                <c:pt idx="1264">
                  <c:v>1</c:v>
                </c:pt>
                <c:pt idx="1265">
                  <c:v>1</c:v>
                </c:pt>
                <c:pt idx="1266">
                  <c:v>1</c:v>
                </c:pt>
                <c:pt idx="1267">
                  <c:v>1</c:v>
                </c:pt>
                <c:pt idx="1268">
                  <c:v>1</c:v>
                </c:pt>
                <c:pt idx="1269">
                  <c:v>1</c:v>
                </c:pt>
                <c:pt idx="1270">
                  <c:v>1</c:v>
                </c:pt>
                <c:pt idx="1271">
                  <c:v>1</c:v>
                </c:pt>
                <c:pt idx="1272">
                  <c:v>1</c:v>
                </c:pt>
                <c:pt idx="1273">
                  <c:v>1</c:v>
                </c:pt>
                <c:pt idx="1274">
                  <c:v>1</c:v>
                </c:pt>
                <c:pt idx="1275">
                  <c:v>1</c:v>
                </c:pt>
                <c:pt idx="1276">
                  <c:v>1</c:v>
                </c:pt>
                <c:pt idx="1277">
                  <c:v>1</c:v>
                </c:pt>
                <c:pt idx="1278">
                  <c:v>1</c:v>
                </c:pt>
                <c:pt idx="1279">
                  <c:v>1</c:v>
                </c:pt>
                <c:pt idx="1280">
                  <c:v>1</c:v>
                </c:pt>
                <c:pt idx="1281">
                  <c:v>1</c:v>
                </c:pt>
                <c:pt idx="1282">
                  <c:v>1</c:v>
                </c:pt>
                <c:pt idx="1283">
                  <c:v>1</c:v>
                </c:pt>
                <c:pt idx="1284">
                  <c:v>1</c:v>
                </c:pt>
                <c:pt idx="1285">
                  <c:v>1</c:v>
                </c:pt>
                <c:pt idx="1286">
                  <c:v>1</c:v>
                </c:pt>
                <c:pt idx="1287">
                  <c:v>1</c:v>
                </c:pt>
                <c:pt idx="1288">
                  <c:v>1</c:v>
                </c:pt>
                <c:pt idx="1289">
                  <c:v>1</c:v>
                </c:pt>
                <c:pt idx="1290">
                  <c:v>1</c:v>
                </c:pt>
                <c:pt idx="1291">
                  <c:v>1</c:v>
                </c:pt>
                <c:pt idx="1292">
                  <c:v>1</c:v>
                </c:pt>
                <c:pt idx="1293">
                  <c:v>1</c:v>
                </c:pt>
                <c:pt idx="1294">
                  <c:v>1</c:v>
                </c:pt>
                <c:pt idx="1295">
                  <c:v>1</c:v>
                </c:pt>
                <c:pt idx="1296">
                  <c:v>1</c:v>
                </c:pt>
                <c:pt idx="1297">
                  <c:v>1</c:v>
                </c:pt>
                <c:pt idx="1298">
                  <c:v>1</c:v>
                </c:pt>
                <c:pt idx="1299">
                  <c:v>1</c:v>
                </c:pt>
                <c:pt idx="1300">
                  <c:v>1</c:v>
                </c:pt>
                <c:pt idx="1301">
                  <c:v>1</c:v>
                </c:pt>
                <c:pt idx="1302">
                  <c:v>1</c:v>
                </c:pt>
                <c:pt idx="1303">
                  <c:v>1</c:v>
                </c:pt>
                <c:pt idx="1304">
                  <c:v>1</c:v>
                </c:pt>
                <c:pt idx="1305">
                  <c:v>1</c:v>
                </c:pt>
                <c:pt idx="1306">
                  <c:v>1</c:v>
                </c:pt>
                <c:pt idx="1307">
                  <c:v>1</c:v>
                </c:pt>
                <c:pt idx="1308">
                  <c:v>1</c:v>
                </c:pt>
                <c:pt idx="1309">
                  <c:v>1</c:v>
                </c:pt>
                <c:pt idx="1310">
                  <c:v>1</c:v>
                </c:pt>
                <c:pt idx="1311">
                  <c:v>1</c:v>
                </c:pt>
                <c:pt idx="1312">
                  <c:v>1</c:v>
                </c:pt>
                <c:pt idx="1313">
                  <c:v>1</c:v>
                </c:pt>
                <c:pt idx="1314">
                  <c:v>1</c:v>
                </c:pt>
                <c:pt idx="1315">
                  <c:v>1</c:v>
                </c:pt>
                <c:pt idx="1316">
                  <c:v>1</c:v>
                </c:pt>
                <c:pt idx="1317">
                  <c:v>1</c:v>
                </c:pt>
                <c:pt idx="1318">
                  <c:v>1</c:v>
                </c:pt>
                <c:pt idx="1319">
                  <c:v>1</c:v>
                </c:pt>
                <c:pt idx="1320">
                  <c:v>1</c:v>
                </c:pt>
                <c:pt idx="1321">
                  <c:v>1</c:v>
                </c:pt>
                <c:pt idx="1322">
                  <c:v>1</c:v>
                </c:pt>
                <c:pt idx="1323">
                  <c:v>1</c:v>
                </c:pt>
                <c:pt idx="1324">
                  <c:v>1</c:v>
                </c:pt>
                <c:pt idx="1325">
                  <c:v>1</c:v>
                </c:pt>
                <c:pt idx="1326">
                  <c:v>1</c:v>
                </c:pt>
                <c:pt idx="1327">
                  <c:v>1</c:v>
                </c:pt>
                <c:pt idx="1328">
                  <c:v>1</c:v>
                </c:pt>
                <c:pt idx="1329">
                  <c:v>1</c:v>
                </c:pt>
                <c:pt idx="1330">
                  <c:v>1</c:v>
                </c:pt>
                <c:pt idx="1331">
                  <c:v>1</c:v>
                </c:pt>
                <c:pt idx="1332">
                  <c:v>1</c:v>
                </c:pt>
                <c:pt idx="1333">
                  <c:v>1</c:v>
                </c:pt>
                <c:pt idx="1334">
                  <c:v>1</c:v>
                </c:pt>
                <c:pt idx="1335">
                  <c:v>1</c:v>
                </c:pt>
                <c:pt idx="1336">
                  <c:v>1</c:v>
                </c:pt>
                <c:pt idx="1337">
                  <c:v>1</c:v>
                </c:pt>
                <c:pt idx="1338">
                  <c:v>1</c:v>
                </c:pt>
                <c:pt idx="1339">
                  <c:v>1</c:v>
                </c:pt>
                <c:pt idx="1340">
                  <c:v>1</c:v>
                </c:pt>
                <c:pt idx="1341">
                  <c:v>1</c:v>
                </c:pt>
                <c:pt idx="1342">
                  <c:v>1</c:v>
                </c:pt>
                <c:pt idx="1343">
                  <c:v>1</c:v>
                </c:pt>
                <c:pt idx="1344">
                  <c:v>1</c:v>
                </c:pt>
                <c:pt idx="1345">
                  <c:v>1</c:v>
                </c:pt>
                <c:pt idx="1346">
                  <c:v>1</c:v>
                </c:pt>
                <c:pt idx="1347">
                  <c:v>1</c:v>
                </c:pt>
                <c:pt idx="1348">
                  <c:v>1</c:v>
                </c:pt>
                <c:pt idx="1349">
                  <c:v>1</c:v>
                </c:pt>
                <c:pt idx="1350">
                  <c:v>1</c:v>
                </c:pt>
                <c:pt idx="1351">
                  <c:v>1</c:v>
                </c:pt>
                <c:pt idx="1352">
                  <c:v>1</c:v>
                </c:pt>
                <c:pt idx="1353">
                  <c:v>1</c:v>
                </c:pt>
                <c:pt idx="1354">
                  <c:v>1</c:v>
                </c:pt>
                <c:pt idx="1355">
                  <c:v>1</c:v>
                </c:pt>
                <c:pt idx="1356">
                  <c:v>1</c:v>
                </c:pt>
                <c:pt idx="1357">
                  <c:v>1</c:v>
                </c:pt>
                <c:pt idx="1358">
                  <c:v>1</c:v>
                </c:pt>
                <c:pt idx="1359">
                  <c:v>1</c:v>
                </c:pt>
                <c:pt idx="1360">
                  <c:v>1</c:v>
                </c:pt>
                <c:pt idx="1361">
                  <c:v>1</c:v>
                </c:pt>
                <c:pt idx="1362">
                  <c:v>1</c:v>
                </c:pt>
                <c:pt idx="1363">
                  <c:v>1</c:v>
                </c:pt>
                <c:pt idx="1364">
                  <c:v>1</c:v>
                </c:pt>
                <c:pt idx="1365">
                  <c:v>1</c:v>
                </c:pt>
                <c:pt idx="1366">
                  <c:v>1</c:v>
                </c:pt>
                <c:pt idx="1367">
                  <c:v>1</c:v>
                </c:pt>
                <c:pt idx="1368">
                  <c:v>1</c:v>
                </c:pt>
                <c:pt idx="1369">
                  <c:v>1</c:v>
                </c:pt>
                <c:pt idx="1370">
                  <c:v>1</c:v>
                </c:pt>
                <c:pt idx="1371">
                  <c:v>1</c:v>
                </c:pt>
                <c:pt idx="1372">
                  <c:v>1</c:v>
                </c:pt>
                <c:pt idx="1373">
                  <c:v>1</c:v>
                </c:pt>
                <c:pt idx="1374">
                  <c:v>1</c:v>
                </c:pt>
                <c:pt idx="1375">
                  <c:v>1</c:v>
                </c:pt>
                <c:pt idx="1376">
                  <c:v>1</c:v>
                </c:pt>
                <c:pt idx="1377">
                  <c:v>1</c:v>
                </c:pt>
                <c:pt idx="1378">
                  <c:v>1</c:v>
                </c:pt>
                <c:pt idx="1379">
                  <c:v>1</c:v>
                </c:pt>
                <c:pt idx="1380">
                  <c:v>1</c:v>
                </c:pt>
                <c:pt idx="1381">
                  <c:v>1</c:v>
                </c:pt>
                <c:pt idx="1382">
                  <c:v>1</c:v>
                </c:pt>
                <c:pt idx="1383">
                  <c:v>1</c:v>
                </c:pt>
                <c:pt idx="1384">
                  <c:v>1</c:v>
                </c:pt>
                <c:pt idx="1385">
                  <c:v>1</c:v>
                </c:pt>
                <c:pt idx="1386">
                  <c:v>1</c:v>
                </c:pt>
                <c:pt idx="1387">
                  <c:v>1</c:v>
                </c:pt>
                <c:pt idx="1388">
                  <c:v>1</c:v>
                </c:pt>
                <c:pt idx="1389">
                  <c:v>1</c:v>
                </c:pt>
                <c:pt idx="1390">
                  <c:v>1</c:v>
                </c:pt>
                <c:pt idx="1391">
                  <c:v>1</c:v>
                </c:pt>
                <c:pt idx="1392">
                  <c:v>1</c:v>
                </c:pt>
                <c:pt idx="1393">
                  <c:v>1</c:v>
                </c:pt>
                <c:pt idx="1394">
                  <c:v>1</c:v>
                </c:pt>
                <c:pt idx="1395">
                  <c:v>1</c:v>
                </c:pt>
                <c:pt idx="1396">
                  <c:v>1</c:v>
                </c:pt>
                <c:pt idx="1397">
                  <c:v>1</c:v>
                </c:pt>
                <c:pt idx="1398">
                  <c:v>1</c:v>
                </c:pt>
                <c:pt idx="1399">
                  <c:v>1</c:v>
                </c:pt>
                <c:pt idx="1400">
                  <c:v>1</c:v>
                </c:pt>
                <c:pt idx="1401">
                  <c:v>1</c:v>
                </c:pt>
                <c:pt idx="1402">
                  <c:v>1</c:v>
                </c:pt>
                <c:pt idx="1403">
                  <c:v>1</c:v>
                </c:pt>
                <c:pt idx="1404">
                  <c:v>1</c:v>
                </c:pt>
                <c:pt idx="1405">
                  <c:v>1</c:v>
                </c:pt>
                <c:pt idx="1406">
                  <c:v>1</c:v>
                </c:pt>
                <c:pt idx="1407">
                  <c:v>1</c:v>
                </c:pt>
                <c:pt idx="1408">
                  <c:v>1</c:v>
                </c:pt>
                <c:pt idx="1409">
                  <c:v>1</c:v>
                </c:pt>
                <c:pt idx="1410">
                  <c:v>1</c:v>
                </c:pt>
                <c:pt idx="1411">
                  <c:v>1</c:v>
                </c:pt>
                <c:pt idx="1412">
                  <c:v>1</c:v>
                </c:pt>
                <c:pt idx="1413">
                  <c:v>1</c:v>
                </c:pt>
                <c:pt idx="1414">
                  <c:v>1</c:v>
                </c:pt>
                <c:pt idx="1415">
                  <c:v>1</c:v>
                </c:pt>
                <c:pt idx="1416">
                  <c:v>1</c:v>
                </c:pt>
                <c:pt idx="1417">
                  <c:v>1</c:v>
                </c:pt>
                <c:pt idx="1418">
                  <c:v>1</c:v>
                </c:pt>
                <c:pt idx="1419">
                  <c:v>1</c:v>
                </c:pt>
                <c:pt idx="1420">
                  <c:v>1</c:v>
                </c:pt>
                <c:pt idx="1421">
                  <c:v>1</c:v>
                </c:pt>
                <c:pt idx="1422">
                  <c:v>1</c:v>
                </c:pt>
                <c:pt idx="1423">
                  <c:v>1</c:v>
                </c:pt>
                <c:pt idx="1424">
                  <c:v>1</c:v>
                </c:pt>
                <c:pt idx="1425">
                  <c:v>1</c:v>
                </c:pt>
                <c:pt idx="1426">
                  <c:v>1</c:v>
                </c:pt>
                <c:pt idx="1427">
                  <c:v>1</c:v>
                </c:pt>
                <c:pt idx="1428">
                  <c:v>1</c:v>
                </c:pt>
                <c:pt idx="1429">
                  <c:v>1</c:v>
                </c:pt>
                <c:pt idx="1430">
                  <c:v>1</c:v>
                </c:pt>
                <c:pt idx="1431">
                  <c:v>1</c:v>
                </c:pt>
                <c:pt idx="1432">
                  <c:v>1</c:v>
                </c:pt>
                <c:pt idx="1433">
                  <c:v>1</c:v>
                </c:pt>
                <c:pt idx="1434">
                  <c:v>1</c:v>
                </c:pt>
                <c:pt idx="1435">
                  <c:v>1</c:v>
                </c:pt>
                <c:pt idx="1436">
                  <c:v>1</c:v>
                </c:pt>
                <c:pt idx="1437">
                  <c:v>1</c:v>
                </c:pt>
                <c:pt idx="1438">
                  <c:v>1</c:v>
                </c:pt>
                <c:pt idx="1439">
                  <c:v>1</c:v>
                </c:pt>
                <c:pt idx="1440">
                  <c:v>1</c:v>
                </c:pt>
                <c:pt idx="1441">
                  <c:v>1</c:v>
                </c:pt>
                <c:pt idx="1442">
                  <c:v>1</c:v>
                </c:pt>
                <c:pt idx="1443">
                  <c:v>1</c:v>
                </c:pt>
                <c:pt idx="1444">
                  <c:v>1</c:v>
                </c:pt>
                <c:pt idx="1445">
                  <c:v>1</c:v>
                </c:pt>
                <c:pt idx="1446">
                  <c:v>1</c:v>
                </c:pt>
                <c:pt idx="1447">
                  <c:v>1</c:v>
                </c:pt>
                <c:pt idx="1448">
                  <c:v>1</c:v>
                </c:pt>
                <c:pt idx="1449">
                  <c:v>1</c:v>
                </c:pt>
                <c:pt idx="1450">
                  <c:v>1</c:v>
                </c:pt>
                <c:pt idx="1451">
                  <c:v>1</c:v>
                </c:pt>
                <c:pt idx="1452">
                  <c:v>1</c:v>
                </c:pt>
                <c:pt idx="1453">
                  <c:v>1</c:v>
                </c:pt>
                <c:pt idx="1454">
                  <c:v>1</c:v>
                </c:pt>
                <c:pt idx="1455">
                  <c:v>1</c:v>
                </c:pt>
                <c:pt idx="1456">
                  <c:v>1</c:v>
                </c:pt>
                <c:pt idx="1457">
                  <c:v>1</c:v>
                </c:pt>
                <c:pt idx="1458">
                  <c:v>1</c:v>
                </c:pt>
                <c:pt idx="1459">
                  <c:v>1</c:v>
                </c:pt>
                <c:pt idx="1460">
                  <c:v>1</c:v>
                </c:pt>
                <c:pt idx="1461">
                  <c:v>1</c:v>
                </c:pt>
                <c:pt idx="1462">
                  <c:v>1</c:v>
                </c:pt>
                <c:pt idx="1463">
                  <c:v>1</c:v>
                </c:pt>
                <c:pt idx="1464">
                  <c:v>1</c:v>
                </c:pt>
                <c:pt idx="1465">
                  <c:v>1</c:v>
                </c:pt>
                <c:pt idx="1466">
                  <c:v>1</c:v>
                </c:pt>
                <c:pt idx="1467">
                  <c:v>1</c:v>
                </c:pt>
                <c:pt idx="1468">
                  <c:v>1</c:v>
                </c:pt>
                <c:pt idx="1469">
                  <c:v>1</c:v>
                </c:pt>
                <c:pt idx="1470">
                  <c:v>1</c:v>
                </c:pt>
                <c:pt idx="1471">
                  <c:v>1</c:v>
                </c:pt>
                <c:pt idx="1472">
                  <c:v>1</c:v>
                </c:pt>
                <c:pt idx="1473">
                  <c:v>1</c:v>
                </c:pt>
                <c:pt idx="1474">
                  <c:v>1</c:v>
                </c:pt>
                <c:pt idx="1475">
                  <c:v>1</c:v>
                </c:pt>
                <c:pt idx="1476">
                  <c:v>1</c:v>
                </c:pt>
                <c:pt idx="1477">
                  <c:v>1</c:v>
                </c:pt>
                <c:pt idx="1478">
                  <c:v>1</c:v>
                </c:pt>
                <c:pt idx="1479">
                  <c:v>1</c:v>
                </c:pt>
                <c:pt idx="1480">
                  <c:v>1</c:v>
                </c:pt>
                <c:pt idx="1481">
                  <c:v>1</c:v>
                </c:pt>
                <c:pt idx="1482">
                  <c:v>1</c:v>
                </c:pt>
                <c:pt idx="1483">
                  <c:v>1</c:v>
                </c:pt>
                <c:pt idx="1484">
                  <c:v>1</c:v>
                </c:pt>
                <c:pt idx="1485">
                  <c:v>1</c:v>
                </c:pt>
                <c:pt idx="1486">
                  <c:v>1</c:v>
                </c:pt>
                <c:pt idx="1487">
                  <c:v>1</c:v>
                </c:pt>
                <c:pt idx="1488">
                  <c:v>1</c:v>
                </c:pt>
                <c:pt idx="1489">
                  <c:v>1</c:v>
                </c:pt>
                <c:pt idx="1490">
                  <c:v>1</c:v>
                </c:pt>
                <c:pt idx="1491">
                  <c:v>1</c:v>
                </c:pt>
                <c:pt idx="1492">
                  <c:v>1</c:v>
                </c:pt>
                <c:pt idx="1493">
                  <c:v>1</c:v>
                </c:pt>
                <c:pt idx="1494">
                  <c:v>1</c:v>
                </c:pt>
                <c:pt idx="1495">
                  <c:v>1</c:v>
                </c:pt>
                <c:pt idx="1496">
                  <c:v>1</c:v>
                </c:pt>
                <c:pt idx="1497">
                  <c:v>1</c:v>
                </c:pt>
                <c:pt idx="1498">
                  <c:v>1</c:v>
                </c:pt>
                <c:pt idx="1499">
                  <c:v>1</c:v>
                </c:pt>
                <c:pt idx="1500">
                  <c:v>1</c:v>
                </c:pt>
                <c:pt idx="1501">
                  <c:v>1</c:v>
                </c:pt>
                <c:pt idx="1502">
                  <c:v>1</c:v>
                </c:pt>
                <c:pt idx="1503">
                  <c:v>1</c:v>
                </c:pt>
                <c:pt idx="1504">
                  <c:v>1</c:v>
                </c:pt>
                <c:pt idx="1505">
                  <c:v>1</c:v>
                </c:pt>
                <c:pt idx="1506">
                  <c:v>1</c:v>
                </c:pt>
                <c:pt idx="1507">
                  <c:v>1</c:v>
                </c:pt>
                <c:pt idx="1508">
                  <c:v>1</c:v>
                </c:pt>
                <c:pt idx="1509">
                  <c:v>1</c:v>
                </c:pt>
                <c:pt idx="1510">
                  <c:v>1</c:v>
                </c:pt>
                <c:pt idx="1511">
                  <c:v>1</c:v>
                </c:pt>
                <c:pt idx="1512">
                  <c:v>1</c:v>
                </c:pt>
                <c:pt idx="1513">
                  <c:v>1</c:v>
                </c:pt>
                <c:pt idx="1514">
                  <c:v>1</c:v>
                </c:pt>
                <c:pt idx="1515">
                  <c:v>1</c:v>
                </c:pt>
                <c:pt idx="1516">
                  <c:v>1</c:v>
                </c:pt>
                <c:pt idx="1517">
                  <c:v>1</c:v>
                </c:pt>
                <c:pt idx="1518">
                  <c:v>1</c:v>
                </c:pt>
                <c:pt idx="1519">
                  <c:v>1</c:v>
                </c:pt>
                <c:pt idx="1520">
                  <c:v>1</c:v>
                </c:pt>
                <c:pt idx="1521">
                  <c:v>1</c:v>
                </c:pt>
                <c:pt idx="1522">
                  <c:v>1</c:v>
                </c:pt>
                <c:pt idx="1523">
                  <c:v>1</c:v>
                </c:pt>
                <c:pt idx="1524">
                  <c:v>1</c:v>
                </c:pt>
                <c:pt idx="1525">
                  <c:v>1</c:v>
                </c:pt>
                <c:pt idx="1526">
                  <c:v>1</c:v>
                </c:pt>
                <c:pt idx="1527">
                  <c:v>1</c:v>
                </c:pt>
                <c:pt idx="1528">
                  <c:v>1</c:v>
                </c:pt>
                <c:pt idx="1529">
                  <c:v>1</c:v>
                </c:pt>
                <c:pt idx="1530">
                  <c:v>1</c:v>
                </c:pt>
                <c:pt idx="1531">
                  <c:v>1</c:v>
                </c:pt>
                <c:pt idx="1532">
                  <c:v>1</c:v>
                </c:pt>
                <c:pt idx="1533">
                  <c:v>1</c:v>
                </c:pt>
                <c:pt idx="1534">
                  <c:v>1</c:v>
                </c:pt>
                <c:pt idx="1535">
                  <c:v>1</c:v>
                </c:pt>
                <c:pt idx="1536">
                  <c:v>1</c:v>
                </c:pt>
                <c:pt idx="1537">
                  <c:v>1</c:v>
                </c:pt>
                <c:pt idx="1538">
                  <c:v>1</c:v>
                </c:pt>
                <c:pt idx="1539">
                  <c:v>1</c:v>
                </c:pt>
                <c:pt idx="1540">
                  <c:v>1</c:v>
                </c:pt>
                <c:pt idx="1541">
                  <c:v>1</c:v>
                </c:pt>
                <c:pt idx="1542">
                  <c:v>1</c:v>
                </c:pt>
                <c:pt idx="1543">
                  <c:v>1</c:v>
                </c:pt>
                <c:pt idx="1544">
                  <c:v>1</c:v>
                </c:pt>
                <c:pt idx="1545">
                  <c:v>1</c:v>
                </c:pt>
                <c:pt idx="1546">
                  <c:v>1</c:v>
                </c:pt>
                <c:pt idx="1547">
                  <c:v>1</c:v>
                </c:pt>
                <c:pt idx="1548">
                  <c:v>1</c:v>
                </c:pt>
                <c:pt idx="1549">
                  <c:v>1</c:v>
                </c:pt>
                <c:pt idx="1550">
                  <c:v>1</c:v>
                </c:pt>
                <c:pt idx="1551">
                  <c:v>1</c:v>
                </c:pt>
                <c:pt idx="1552">
                  <c:v>1</c:v>
                </c:pt>
                <c:pt idx="1553">
                  <c:v>1</c:v>
                </c:pt>
                <c:pt idx="1554">
                  <c:v>1</c:v>
                </c:pt>
                <c:pt idx="1555">
                  <c:v>1</c:v>
                </c:pt>
                <c:pt idx="1556">
                  <c:v>1</c:v>
                </c:pt>
                <c:pt idx="1557">
                  <c:v>1</c:v>
                </c:pt>
                <c:pt idx="1558">
                  <c:v>1</c:v>
                </c:pt>
                <c:pt idx="1559">
                  <c:v>1</c:v>
                </c:pt>
                <c:pt idx="1560">
                  <c:v>1</c:v>
                </c:pt>
                <c:pt idx="1561">
                  <c:v>1</c:v>
                </c:pt>
                <c:pt idx="1562">
                  <c:v>1</c:v>
                </c:pt>
                <c:pt idx="1563">
                  <c:v>1</c:v>
                </c:pt>
                <c:pt idx="1564">
                  <c:v>1</c:v>
                </c:pt>
                <c:pt idx="1565">
                  <c:v>1</c:v>
                </c:pt>
                <c:pt idx="1566">
                  <c:v>1</c:v>
                </c:pt>
                <c:pt idx="1567">
                  <c:v>1</c:v>
                </c:pt>
                <c:pt idx="1568">
                  <c:v>1</c:v>
                </c:pt>
                <c:pt idx="1569">
                  <c:v>1</c:v>
                </c:pt>
                <c:pt idx="1570">
                  <c:v>1</c:v>
                </c:pt>
                <c:pt idx="1571">
                  <c:v>1</c:v>
                </c:pt>
                <c:pt idx="1572">
                  <c:v>1</c:v>
                </c:pt>
                <c:pt idx="1573">
                  <c:v>1</c:v>
                </c:pt>
                <c:pt idx="1574">
                  <c:v>1</c:v>
                </c:pt>
                <c:pt idx="1575">
                  <c:v>1</c:v>
                </c:pt>
                <c:pt idx="1576">
                  <c:v>1</c:v>
                </c:pt>
                <c:pt idx="1577">
                  <c:v>1</c:v>
                </c:pt>
                <c:pt idx="1578">
                  <c:v>1</c:v>
                </c:pt>
                <c:pt idx="1579">
                  <c:v>1</c:v>
                </c:pt>
                <c:pt idx="1580">
                  <c:v>1</c:v>
                </c:pt>
                <c:pt idx="1581">
                  <c:v>1</c:v>
                </c:pt>
                <c:pt idx="1582">
                  <c:v>1</c:v>
                </c:pt>
                <c:pt idx="1583">
                  <c:v>1</c:v>
                </c:pt>
                <c:pt idx="1584">
                  <c:v>1</c:v>
                </c:pt>
                <c:pt idx="1585">
                  <c:v>1</c:v>
                </c:pt>
                <c:pt idx="1586">
                  <c:v>1</c:v>
                </c:pt>
                <c:pt idx="1587">
                  <c:v>1</c:v>
                </c:pt>
                <c:pt idx="1588">
                  <c:v>1</c:v>
                </c:pt>
                <c:pt idx="1589">
                  <c:v>1</c:v>
                </c:pt>
                <c:pt idx="1590">
                  <c:v>1</c:v>
                </c:pt>
                <c:pt idx="1591">
                  <c:v>1</c:v>
                </c:pt>
                <c:pt idx="1592">
                  <c:v>1</c:v>
                </c:pt>
                <c:pt idx="1593">
                  <c:v>1</c:v>
                </c:pt>
                <c:pt idx="1594">
                  <c:v>1</c:v>
                </c:pt>
                <c:pt idx="1595">
                  <c:v>1</c:v>
                </c:pt>
                <c:pt idx="1596">
                  <c:v>1</c:v>
                </c:pt>
                <c:pt idx="1597">
                  <c:v>1</c:v>
                </c:pt>
                <c:pt idx="1598">
                  <c:v>1</c:v>
                </c:pt>
                <c:pt idx="1599">
                  <c:v>1</c:v>
                </c:pt>
                <c:pt idx="1600">
                  <c:v>1</c:v>
                </c:pt>
                <c:pt idx="1601">
                  <c:v>1</c:v>
                </c:pt>
                <c:pt idx="1602">
                  <c:v>1</c:v>
                </c:pt>
                <c:pt idx="1603">
                  <c:v>1</c:v>
                </c:pt>
                <c:pt idx="1604">
                  <c:v>1</c:v>
                </c:pt>
                <c:pt idx="1605">
                  <c:v>1</c:v>
                </c:pt>
                <c:pt idx="1606">
                  <c:v>1</c:v>
                </c:pt>
                <c:pt idx="1607">
                  <c:v>1</c:v>
                </c:pt>
                <c:pt idx="1608">
                  <c:v>1</c:v>
                </c:pt>
                <c:pt idx="1609">
                  <c:v>1</c:v>
                </c:pt>
                <c:pt idx="1610">
                  <c:v>1</c:v>
                </c:pt>
                <c:pt idx="1611">
                  <c:v>1</c:v>
                </c:pt>
                <c:pt idx="1612">
                  <c:v>1</c:v>
                </c:pt>
                <c:pt idx="1613">
                  <c:v>1</c:v>
                </c:pt>
                <c:pt idx="1614">
                  <c:v>1</c:v>
                </c:pt>
                <c:pt idx="1615">
                  <c:v>1</c:v>
                </c:pt>
                <c:pt idx="1616">
                  <c:v>1</c:v>
                </c:pt>
                <c:pt idx="1617">
                  <c:v>1</c:v>
                </c:pt>
                <c:pt idx="1618">
                  <c:v>1</c:v>
                </c:pt>
                <c:pt idx="1619">
                  <c:v>1</c:v>
                </c:pt>
                <c:pt idx="1620">
                  <c:v>1</c:v>
                </c:pt>
                <c:pt idx="1621">
                  <c:v>1</c:v>
                </c:pt>
                <c:pt idx="1622">
                  <c:v>1</c:v>
                </c:pt>
                <c:pt idx="1623">
                  <c:v>1</c:v>
                </c:pt>
                <c:pt idx="1624">
                  <c:v>1</c:v>
                </c:pt>
                <c:pt idx="1625">
                  <c:v>1</c:v>
                </c:pt>
                <c:pt idx="1626">
                  <c:v>1</c:v>
                </c:pt>
                <c:pt idx="1627">
                  <c:v>1</c:v>
                </c:pt>
                <c:pt idx="1628">
                  <c:v>1</c:v>
                </c:pt>
                <c:pt idx="1629">
                  <c:v>1</c:v>
                </c:pt>
                <c:pt idx="1630">
                  <c:v>1</c:v>
                </c:pt>
                <c:pt idx="1631">
                  <c:v>1</c:v>
                </c:pt>
                <c:pt idx="1632">
                  <c:v>1</c:v>
                </c:pt>
                <c:pt idx="1633">
                  <c:v>1</c:v>
                </c:pt>
                <c:pt idx="1634">
                  <c:v>1</c:v>
                </c:pt>
                <c:pt idx="1635">
                  <c:v>1</c:v>
                </c:pt>
                <c:pt idx="1636">
                  <c:v>1</c:v>
                </c:pt>
                <c:pt idx="1637">
                  <c:v>1</c:v>
                </c:pt>
                <c:pt idx="1638">
                  <c:v>1</c:v>
                </c:pt>
                <c:pt idx="1639">
                  <c:v>1</c:v>
                </c:pt>
                <c:pt idx="1640">
                  <c:v>1</c:v>
                </c:pt>
                <c:pt idx="1641">
                  <c:v>1</c:v>
                </c:pt>
                <c:pt idx="1642">
                  <c:v>1</c:v>
                </c:pt>
                <c:pt idx="1643">
                  <c:v>1</c:v>
                </c:pt>
                <c:pt idx="1644">
                  <c:v>1</c:v>
                </c:pt>
                <c:pt idx="1645">
                  <c:v>1</c:v>
                </c:pt>
                <c:pt idx="1646">
                  <c:v>1</c:v>
                </c:pt>
                <c:pt idx="1647">
                  <c:v>1</c:v>
                </c:pt>
                <c:pt idx="1648">
                  <c:v>1</c:v>
                </c:pt>
                <c:pt idx="1649">
                  <c:v>1</c:v>
                </c:pt>
                <c:pt idx="1650">
                  <c:v>1</c:v>
                </c:pt>
                <c:pt idx="1651">
                  <c:v>1</c:v>
                </c:pt>
                <c:pt idx="1652">
                  <c:v>1</c:v>
                </c:pt>
                <c:pt idx="1653">
                  <c:v>1</c:v>
                </c:pt>
                <c:pt idx="1654">
                  <c:v>1</c:v>
                </c:pt>
                <c:pt idx="1655">
                  <c:v>1</c:v>
                </c:pt>
                <c:pt idx="1656">
                  <c:v>1</c:v>
                </c:pt>
                <c:pt idx="1657">
                  <c:v>1</c:v>
                </c:pt>
                <c:pt idx="1658">
                  <c:v>1</c:v>
                </c:pt>
                <c:pt idx="1659">
                  <c:v>1</c:v>
                </c:pt>
                <c:pt idx="1660">
                  <c:v>1</c:v>
                </c:pt>
                <c:pt idx="1661">
                  <c:v>1</c:v>
                </c:pt>
                <c:pt idx="1662">
                  <c:v>1</c:v>
                </c:pt>
                <c:pt idx="1663">
                  <c:v>1</c:v>
                </c:pt>
                <c:pt idx="1664">
                  <c:v>1</c:v>
                </c:pt>
                <c:pt idx="1665">
                  <c:v>1</c:v>
                </c:pt>
                <c:pt idx="1666">
                  <c:v>1</c:v>
                </c:pt>
                <c:pt idx="1667">
                  <c:v>1</c:v>
                </c:pt>
                <c:pt idx="1668">
                  <c:v>1</c:v>
                </c:pt>
                <c:pt idx="1669">
                  <c:v>1</c:v>
                </c:pt>
                <c:pt idx="1670">
                  <c:v>1</c:v>
                </c:pt>
                <c:pt idx="1671">
                  <c:v>1</c:v>
                </c:pt>
                <c:pt idx="1672">
                  <c:v>1</c:v>
                </c:pt>
                <c:pt idx="1673">
                  <c:v>1</c:v>
                </c:pt>
                <c:pt idx="1674">
                  <c:v>1</c:v>
                </c:pt>
                <c:pt idx="1675">
                  <c:v>1</c:v>
                </c:pt>
                <c:pt idx="1676">
                  <c:v>1</c:v>
                </c:pt>
                <c:pt idx="1677">
                  <c:v>1</c:v>
                </c:pt>
                <c:pt idx="1678">
                  <c:v>1</c:v>
                </c:pt>
                <c:pt idx="1679">
                  <c:v>1</c:v>
                </c:pt>
                <c:pt idx="1680">
                  <c:v>1</c:v>
                </c:pt>
                <c:pt idx="1681">
                  <c:v>1</c:v>
                </c:pt>
                <c:pt idx="1682">
                  <c:v>1</c:v>
                </c:pt>
                <c:pt idx="1683">
                  <c:v>1</c:v>
                </c:pt>
                <c:pt idx="1684">
                  <c:v>1</c:v>
                </c:pt>
                <c:pt idx="1685">
                  <c:v>1</c:v>
                </c:pt>
                <c:pt idx="1686">
                  <c:v>1</c:v>
                </c:pt>
                <c:pt idx="1687">
                  <c:v>1</c:v>
                </c:pt>
                <c:pt idx="1688">
                  <c:v>1</c:v>
                </c:pt>
                <c:pt idx="1689">
                  <c:v>1</c:v>
                </c:pt>
                <c:pt idx="1690">
                  <c:v>1</c:v>
                </c:pt>
                <c:pt idx="1691">
                  <c:v>1</c:v>
                </c:pt>
                <c:pt idx="1692">
                  <c:v>1</c:v>
                </c:pt>
                <c:pt idx="1693">
                  <c:v>1</c:v>
                </c:pt>
                <c:pt idx="1694">
                  <c:v>1</c:v>
                </c:pt>
                <c:pt idx="1695">
                  <c:v>1</c:v>
                </c:pt>
                <c:pt idx="1696">
                  <c:v>1</c:v>
                </c:pt>
                <c:pt idx="1697">
                  <c:v>1</c:v>
                </c:pt>
                <c:pt idx="1698">
                  <c:v>1</c:v>
                </c:pt>
                <c:pt idx="1699">
                  <c:v>1</c:v>
                </c:pt>
                <c:pt idx="1700">
                  <c:v>1</c:v>
                </c:pt>
                <c:pt idx="1701">
                  <c:v>1</c:v>
                </c:pt>
                <c:pt idx="1702">
                  <c:v>1</c:v>
                </c:pt>
                <c:pt idx="1703">
                  <c:v>1</c:v>
                </c:pt>
                <c:pt idx="1704">
                  <c:v>1</c:v>
                </c:pt>
                <c:pt idx="1705">
                  <c:v>1</c:v>
                </c:pt>
                <c:pt idx="1706">
                  <c:v>1</c:v>
                </c:pt>
                <c:pt idx="1707">
                  <c:v>1</c:v>
                </c:pt>
                <c:pt idx="1708">
                  <c:v>1</c:v>
                </c:pt>
                <c:pt idx="1709">
                  <c:v>1</c:v>
                </c:pt>
                <c:pt idx="1710">
                  <c:v>1</c:v>
                </c:pt>
                <c:pt idx="1711">
                  <c:v>1</c:v>
                </c:pt>
                <c:pt idx="1712">
                  <c:v>1</c:v>
                </c:pt>
                <c:pt idx="1713">
                  <c:v>1</c:v>
                </c:pt>
                <c:pt idx="1714">
                  <c:v>1</c:v>
                </c:pt>
                <c:pt idx="1715">
                  <c:v>1</c:v>
                </c:pt>
                <c:pt idx="1716">
                  <c:v>1</c:v>
                </c:pt>
                <c:pt idx="1717">
                  <c:v>1</c:v>
                </c:pt>
                <c:pt idx="1718">
                  <c:v>1</c:v>
                </c:pt>
                <c:pt idx="1719">
                  <c:v>1</c:v>
                </c:pt>
                <c:pt idx="1720">
                  <c:v>1</c:v>
                </c:pt>
                <c:pt idx="1721">
                  <c:v>1</c:v>
                </c:pt>
                <c:pt idx="1722">
                  <c:v>1</c:v>
                </c:pt>
                <c:pt idx="1723">
                  <c:v>1</c:v>
                </c:pt>
                <c:pt idx="1724">
                  <c:v>1</c:v>
                </c:pt>
                <c:pt idx="1725">
                  <c:v>1</c:v>
                </c:pt>
                <c:pt idx="1726">
                  <c:v>1</c:v>
                </c:pt>
                <c:pt idx="1727">
                  <c:v>1</c:v>
                </c:pt>
                <c:pt idx="1728">
                  <c:v>1</c:v>
                </c:pt>
                <c:pt idx="1729">
                  <c:v>1</c:v>
                </c:pt>
                <c:pt idx="1730">
                  <c:v>1</c:v>
                </c:pt>
                <c:pt idx="1731">
                  <c:v>1</c:v>
                </c:pt>
                <c:pt idx="1732">
                  <c:v>1</c:v>
                </c:pt>
                <c:pt idx="1733">
                  <c:v>1</c:v>
                </c:pt>
                <c:pt idx="1734">
                  <c:v>1</c:v>
                </c:pt>
                <c:pt idx="1735">
                  <c:v>1</c:v>
                </c:pt>
                <c:pt idx="1736">
                  <c:v>1</c:v>
                </c:pt>
                <c:pt idx="1737">
                  <c:v>1</c:v>
                </c:pt>
                <c:pt idx="1738">
                  <c:v>1</c:v>
                </c:pt>
                <c:pt idx="1739">
                  <c:v>1</c:v>
                </c:pt>
                <c:pt idx="1740">
                  <c:v>1</c:v>
                </c:pt>
                <c:pt idx="1741">
                  <c:v>1</c:v>
                </c:pt>
                <c:pt idx="1742">
                  <c:v>1</c:v>
                </c:pt>
                <c:pt idx="1743">
                  <c:v>1</c:v>
                </c:pt>
                <c:pt idx="1744">
                  <c:v>1</c:v>
                </c:pt>
                <c:pt idx="1745">
                  <c:v>1</c:v>
                </c:pt>
                <c:pt idx="1746">
                  <c:v>1</c:v>
                </c:pt>
                <c:pt idx="1747">
                  <c:v>1</c:v>
                </c:pt>
                <c:pt idx="1748">
                  <c:v>1</c:v>
                </c:pt>
                <c:pt idx="1749">
                  <c:v>1</c:v>
                </c:pt>
                <c:pt idx="1750">
                  <c:v>1</c:v>
                </c:pt>
                <c:pt idx="1751">
                  <c:v>1</c:v>
                </c:pt>
                <c:pt idx="1752">
                  <c:v>1</c:v>
                </c:pt>
                <c:pt idx="1753">
                  <c:v>1</c:v>
                </c:pt>
                <c:pt idx="1754">
                  <c:v>1</c:v>
                </c:pt>
                <c:pt idx="1755">
                  <c:v>1</c:v>
                </c:pt>
                <c:pt idx="1756">
                  <c:v>1</c:v>
                </c:pt>
                <c:pt idx="1757">
                  <c:v>1</c:v>
                </c:pt>
                <c:pt idx="1758">
                  <c:v>1</c:v>
                </c:pt>
                <c:pt idx="1759">
                  <c:v>1</c:v>
                </c:pt>
                <c:pt idx="1760">
                  <c:v>1</c:v>
                </c:pt>
                <c:pt idx="1761">
                  <c:v>1</c:v>
                </c:pt>
                <c:pt idx="1762">
                  <c:v>1</c:v>
                </c:pt>
                <c:pt idx="1763">
                  <c:v>1</c:v>
                </c:pt>
                <c:pt idx="1764">
                  <c:v>1</c:v>
                </c:pt>
                <c:pt idx="1765">
                  <c:v>1</c:v>
                </c:pt>
                <c:pt idx="1766">
                  <c:v>1</c:v>
                </c:pt>
                <c:pt idx="1767">
                  <c:v>1</c:v>
                </c:pt>
                <c:pt idx="1768">
                  <c:v>1</c:v>
                </c:pt>
                <c:pt idx="1769">
                  <c:v>1</c:v>
                </c:pt>
                <c:pt idx="1770">
                  <c:v>1</c:v>
                </c:pt>
                <c:pt idx="1771">
                  <c:v>1</c:v>
                </c:pt>
                <c:pt idx="1772">
                  <c:v>1</c:v>
                </c:pt>
                <c:pt idx="1773">
                  <c:v>1</c:v>
                </c:pt>
                <c:pt idx="1774">
                  <c:v>1</c:v>
                </c:pt>
                <c:pt idx="1775">
                  <c:v>1</c:v>
                </c:pt>
                <c:pt idx="1776">
                  <c:v>1</c:v>
                </c:pt>
                <c:pt idx="1777">
                  <c:v>1</c:v>
                </c:pt>
                <c:pt idx="1778">
                  <c:v>1</c:v>
                </c:pt>
                <c:pt idx="1779">
                  <c:v>1</c:v>
                </c:pt>
                <c:pt idx="1780">
                  <c:v>1</c:v>
                </c:pt>
                <c:pt idx="1781">
                  <c:v>1</c:v>
                </c:pt>
                <c:pt idx="1782">
                  <c:v>1</c:v>
                </c:pt>
                <c:pt idx="1783">
                  <c:v>1</c:v>
                </c:pt>
                <c:pt idx="1784">
                  <c:v>1</c:v>
                </c:pt>
                <c:pt idx="1785">
                  <c:v>1</c:v>
                </c:pt>
                <c:pt idx="1786">
                  <c:v>1</c:v>
                </c:pt>
                <c:pt idx="1787">
                  <c:v>1</c:v>
                </c:pt>
                <c:pt idx="1788">
                  <c:v>1</c:v>
                </c:pt>
                <c:pt idx="1789">
                  <c:v>1</c:v>
                </c:pt>
                <c:pt idx="1790">
                  <c:v>1</c:v>
                </c:pt>
                <c:pt idx="1791">
                  <c:v>1</c:v>
                </c:pt>
                <c:pt idx="1792">
                  <c:v>1</c:v>
                </c:pt>
                <c:pt idx="1793">
                  <c:v>1</c:v>
                </c:pt>
                <c:pt idx="1794">
                  <c:v>1</c:v>
                </c:pt>
                <c:pt idx="1795">
                  <c:v>1</c:v>
                </c:pt>
                <c:pt idx="1796">
                  <c:v>1</c:v>
                </c:pt>
                <c:pt idx="1797">
                  <c:v>1</c:v>
                </c:pt>
                <c:pt idx="1798">
                  <c:v>1</c:v>
                </c:pt>
                <c:pt idx="1799">
                  <c:v>1</c:v>
                </c:pt>
                <c:pt idx="1800">
                  <c:v>1</c:v>
                </c:pt>
              </c:numCache>
            </c:numRef>
          </c:val>
          <c:smooth val="0"/>
        </c:ser>
        <c:dLbls>
          <c:showLegendKey val="0"/>
          <c:showVal val="0"/>
          <c:showCatName val="0"/>
          <c:showSerName val="0"/>
          <c:showPercent val="0"/>
          <c:showBubbleSize val="0"/>
        </c:dLbls>
        <c:smooth val="0"/>
        <c:axId val="199609144"/>
        <c:axId val="199887040"/>
      </c:lineChart>
      <c:catAx>
        <c:axId val="199609144"/>
        <c:scaling>
          <c:orientation val="minMax"/>
        </c:scaling>
        <c:delete val="1"/>
        <c:axPos val="b"/>
        <c:title>
          <c:tx>
            <c:rich>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r>
                  <a:rPr lang="en-US" sz="2400">
                    <a:solidFill>
                      <a:schemeClr val="tx1"/>
                    </a:solidFill>
                  </a:rPr>
                  <a:t>Time</a:t>
                </a:r>
              </a:p>
            </c:rich>
          </c:tx>
          <c:layout/>
          <c:overlay val="0"/>
          <c:spPr>
            <a:noFill/>
            <a:ln>
              <a:noFill/>
            </a:ln>
            <a:effectLst/>
          </c:spPr>
          <c:txPr>
            <a:bodyPr rot="0" spcFirstLastPara="1" vertOverflow="ellipsis" vert="horz" wrap="square" anchor="ctr" anchorCtr="1"/>
            <a:lstStyle/>
            <a:p>
              <a:pPr>
                <a:defRPr sz="2400" b="1" i="0" u="none" strike="noStrike" kern="1200" baseline="0">
                  <a:solidFill>
                    <a:schemeClr val="tx1"/>
                  </a:solidFill>
                  <a:latin typeface="+mn-lt"/>
                  <a:ea typeface="+mn-ea"/>
                  <a:cs typeface="+mn-cs"/>
                </a:defRPr>
              </a:pPr>
              <a:endParaRPr lang="en-US"/>
            </a:p>
          </c:txPr>
        </c:title>
        <c:majorTickMark val="none"/>
        <c:minorTickMark val="none"/>
        <c:tickLblPos val="nextTo"/>
        <c:crossAx val="199887040"/>
        <c:crosses val="autoZero"/>
        <c:auto val="1"/>
        <c:lblAlgn val="ctr"/>
        <c:lblOffset val="100"/>
        <c:noMultiLvlLbl val="0"/>
      </c:catAx>
      <c:valAx>
        <c:axId val="199887040"/>
        <c:scaling>
          <c:orientation val="minMax"/>
          <c:max val="2"/>
          <c:min val="1"/>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99609144"/>
        <c:crosses val="autoZero"/>
        <c:crossBetween val="between"/>
        <c:majorUnit val="1"/>
        <c:minorUnit val="1"/>
      </c:valAx>
      <c:spPr>
        <a:noFill/>
        <a:ln>
          <a:solidFill>
            <a:sysClr val="windowText" lastClr="000000"/>
          </a:solidFill>
        </a:ln>
        <a:effectLst/>
      </c:spPr>
    </c:plotArea>
    <c:plotVisOnly val="1"/>
    <c:dispBlanksAs val="gap"/>
    <c:showDLblsOverMax val="0"/>
  </c:chart>
  <c:spPr>
    <a:noFill/>
    <a:ln>
      <a:noFill/>
    </a:ln>
    <a:effectLst/>
  </c:spPr>
  <c:txPr>
    <a:bodyPr/>
    <a:lstStyle/>
    <a:p>
      <a:pPr>
        <a:defRPr b="1"/>
      </a:pPr>
      <a:endParaRPr lang="en-US"/>
    </a:p>
  </c:txPr>
  <c:externalData r:id="rId4">
    <c:autoUpdate val="0"/>
  </c:externalData>
  <c:userShapes r:id="rId5"/>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6"/>
          <c:order val="6"/>
          <c:tx>
            <c:strRef>
              <c:f>hotspot!$AH$38</c:f>
              <c:strCache>
                <c:ptCount val="1"/>
                <c:pt idx="0">
                  <c:v>GPU_READ</c:v>
                </c:pt>
              </c:strCache>
            </c:strRef>
          </c:tx>
          <c:spPr>
            <a:solidFill>
              <a:schemeClr val="accent1">
                <a:lumMod val="40000"/>
                <a:lumOff val="60000"/>
              </a:schemeClr>
            </a:solidFill>
            <a:ln>
              <a:solidFill>
                <a:schemeClr val="tx1"/>
              </a:solidFill>
            </a:ln>
            <a:effectLst/>
          </c:spPr>
          <c:invertIfNegative val="0"/>
          <c:cat>
            <c:strRef>
              <c:f>hotspot!$AA$39:$AA$42</c:f>
              <c:strCache>
                <c:ptCount val="3"/>
                <c:pt idx="0">
                  <c:v>250K</c:v>
                </c:pt>
                <c:pt idx="1">
                  <c:v>625K</c:v>
                </c:pt>
                <c:pt idx="2">
                  <c:v>750K</c:v>
                </c:pt>
              </c:strCache>
            </c:strRef>
          </c:cat>
          <c:val>
            <c:numRef>
              <c:f>hotspot!$AH$39:$AH$42</c:f>
              <c:numCache>
                <c:formatCode>General</c:formatCode>
                <c:ptCount val="3"/>
                <c:pt idx="0">
                  <c:v>1.026414256395924</c:v>
                </c:pt>
                <c:pt idx="1">
                  <c:v>0.91644793818090475</c:v>
                </c:pt>
                <c:pt idx="2">
                  <c:v>1.0627696932559929</c:v>
                </c:pt>
              </c:numCache>
            </c:numRef>
          </c:val>
        </c:ser>
        <c:ser>
          <c:idx val="7"/>
          <c:order val="7"/>
          <c:tx>
            <c:strRef>
              <c:f>hotspot!$AI$38</c:f>
              <c:strCache>
                <c:ptCount val="1"/>
                <c:pt idx="0">
                  <c:v>GPU_WRITE</c:v>
                </c:pt>
              </c:strCache>
            </c:strRef>
          </c:tx>
          <c:spPr>
            <a:solidFill>
              <a:schemeClr val="accent1">
                <a:lumMod val="50000"/>
              </a:schemeClr>
            </a:solidFill>
            <a:ln>
              <a:solidFill>
                <a:schemeClr val="tx1"/>
              </a:solidFill>
            </a:ln>
            <a:effectLst/>
          </c:spPr>
          <c:invertIfNegative val="0"/>
          <c:cat>
            <c:strRef>
              <c:f>hotspot!$AA$39:$AA$42</c:f>
              <c:strCache>
                <c:ptCount val="3"/>
                <c:pt idx="0">
                  <c:v>250K</c:v>
                </c:pt>
                <c:pt idx="1">
                  <c:v>625K</c:v>
                </c:pt>
                <c:pt idx="2">
                  <c:v>750K</c:v>
                </c:pt>
              </c:strCache>
            </c:strRef>
          </c:cat>
          <c:val>
            <c:numRef>
              <c:f>hotspot!$AI$39:$AI$42</c:f>
              <c:numCache>
                <c:formatCode>General</c:formatCode>
                <c:ptCount val="3"/>
                <c:pt idx="0">
                  <c:v>1.0344736198335807</c:v>
                </c:pt>
                <c:pt idx="1">
                  <c:v>0.9196922117005899</c:v>
                </c:pt>
                <c:pt idx="2">
                  <c:v>1.0499529534450203</c:v>
                </c:pt>
              </c:numCache>
            </c:numRef>
          </c:val>
        </c:ser>
        <c:dLbls>
          <c:showLegendKey val="0"/>
          <c:showVal val="0"/>
          <c:showCatName val="0"/>
          <c:showSerName val="0"/>
          <c:showPercent val="0"/>
          <c:showBubbleSize val="0"/>
        </c:dLbls>
        <c:gapWidth val="219"/>
        <c:axId val="70919880"/>
        <c:axId val="70920272"/>
        <c:extLst>
          <c:ext xmlns:c15="http://schemas.microsoft.com/office/drawing/2012/chart" uri="{02D57815-91ED-43cb-92C2-25804820EDAC}">
            <c15:filteredBarSeries>
              <c15:ser>
                <c:idx val="0"/>
                <c:order val="0"/>
                <c:tx>
                  <c:strRef>
                    <c:extLst>
                      <c:ext uri="{02D57815-91ED-43cb-92C2-25804820EDAC}">
                        <c15:formulaRef>
                          <c15:sqref>hotspot!$AB$38</c15:sqref>
                        </c15:formulaRef>
                      </c:ext>
                    </c:extLst>
                    <c:strCache>
                      <c:ptCount val="1"/>
                      <c:pt idx="0">
                        <c:v>CPU_READ</c:v>
                      </c:pt>
                    </c:strCache>
                  </c:strRef>
                </c:tx>
                <c:spPr>
                  <a:solidFill>
                    <a:schemeClr val="accent1"/>
                  </a:solidFill>
                  <a:ln>
                    <a:noFill/>
                  </a:ln>
                  <a:effectLst/>
                </c:spPr>
                <c:invertIfNegative val="0"/>
                <c:cat>
                  <c:strRef>
                    <c:extLst>
                      <c:ext uri="{02D57815-91ED-43cb-92C2-25804820EDAC}">
                        <c15:formulaRef>
                          <c15:sqref>hotspot!$AA$39:$AA$42</c15:sqref>
                        </c15:formulaRef>
                      </c:ext>
                    </c:extLst>
                    <c:strCache>
                      <c:ptCount val="3"/>
                      <c:pt idx="0">
                        <c:v>250K</c:v>
                      </c:pt>
                      <c:pt idx="1">
                        <c:v>625K</c:v>
                      </c:pt>
                      <c:pt idx="2">
                        <c:v>750K</c:v>
                      </c:pt>
                    </c:strCache>
                  </c:strRef>
                </c:cat>
                <c:val>
                  <c:numRef>
                    <c:extLst>
                      <c:ext uri="{02D57815-91ED-43cb-92C2-25804820EDAC}">
                        <c15:formulaRef>
                          <c15:sqref>hotspot!$AB$39:$AB$42</c15:sqref>
                        </c15:formulaRef>
                      </c:ext>
                    </c:extLst>
                    <c:numCache>
                      <c:formatCode>General</c:formatCode>
                      <c:ptCount val="3"/>
                      <c:pt idx="0">
                        <c:v>0.9060349399881612</c:v>
                      </c:pt>
                      <c:pt idx="1">
                        <c:v>0.78055124629877193</c:v>
                      </c:pt>
                      <c:pt idx="2">
                        <c:v>0.83089571950603791</c:v>
                      </c:pt>
                    </c:numCache>
                  </c:numRef>
                </c:val>
              </c15:ser>
            </c15:filteredBarSeries>
            <c15:filteredBarSeries>
              <c15:ser>
                <c:idx val="1"/>
                <c:order val="1"/>
                <c:tx>
                  <c:strRef>
                    <c:extLst xmlns:c15="http://schemas.microsoft.com/office/drawing/2012/chart">
                      <c:ext xmlns:c15="http://schemas.microsoft.com/office/drawing/2012/chart" uri="{02D57815-91ED-43cb-92C2-25804820EDAC}">
                        <c15:formulaRef>
                          <c15:sqref>hotspot!$AC$38</c15:sqref>
                        </c15:formulaRef>
                      </c:ext>
                    </c:extLst>
                    <c:strCache>
                      <c:ptCount val="1"/>
                      <c:pt idx="0">
                        <c:v>CPU_UPGRADE</c:v>
                      </c:pt>
                    </c:strCache>
                  </c:strRef>
                </c:tx>
                <c:spPr>
                  <a:solidFill>
                    <a:schemeClr val="accent2"/>
                  </a:solidFill>
                  <a:ln>
                    <a:noFill/>
                  </a:ln>
                  <a:effectLst/>
                </c:spPr>
                <c:invertIfNegative val="0"/>
                <c:cat>
                  <c:strRef>
                    <c:extLst xmlns:c15="http://schemas.microsoft.com/office/drawing/2012/chart">
                      <c:ext xmlns:c15="http://schemas.microsoft.com/office/drawing/2012/chart" uri="{02D57815-91ED-43cb-92C2-25804820EDAC}">
                        <c15:formulaRef>
                          <c15:sqref>hotspot!$AA$39:$AA$42</c15:sqref>
                        </c15:formulaRef>
                      </c:ext>
                    </c:extLst>
                    <c:strCache>
                      <c:ptCount val="3"/>
                      <c:pt idx="0">
                        <c:v>250K</c:v>
                      </c:pt>
                      <c:pt idx="1">
                        <c:v>625K</c:v>
                      </c:pt>
                      <c:pt idx="2">
                        <c:v>750K</c:v>
                      </c:pt>
                    </c:strCache>
                  </c:strRef>
                </c:cat>
                <c:val>
                  <c:numRef>
                    <c:extLst xmlns:c15="http://schemas.microsoft.com/office/drawing/2012/chart">
                      <c:ext xmlns:c15="http://schemas.microsoft.com/office/drawing/2012/chart" uri="{02D57815-91ED-43cb-92C2-25804820EDAC}">
                        <c15:formulaRef>
                          <c15:sqref>hotspot!$AC$39:$AC$42</c15:sqref>
                        </c15:formulaRef>
                      </c:ext>
                    </c:extLst>
                    <c:numCache>
                      <c:formatCode>General</c:formatCode>
                      <c:ptCount val="3"/>
                    </c:numCache>
                  </c:numRef>
                </c:val>
              </c15:ser>
            </c15:filteredBarSeries>
            <c15:filteredBarSeries>
              <c15:ser>
                <c:idx val="2"/>
                <c:order val="2"/>
                <c:tx>
                  <c:strRef>
                    <c:extLst xmlns:c15="http://schemas.microsoft.com/office/drawing/2012/chart">
                      <c:ext xmlns:c15="http://schemas.microsoft.com/office/drawing/2012/chart" uri="{02D57815-91ED-43cb-92C2-25804820EDAC}">
                        <c15:formulaRef>
                          <c15:sqref>hotspot!$AD$38</c15:sqref>
                        </c15:formulaRef>
                      </c:ext>
                    </c:extLst>
                    <c:strCache>
                      <c:ptCount val="1"/>
                      <c:pt idx="0">
                        <c:v>CPU_WRITE_CLEAN</c:v>
                      </c:pt>
                    </c:strCache>
                  </c:strRef>
                </c:tx>
                <c:spPr>
                  <a:solidFill>
                    <a:schemeClr val="accent3"/>
                  </a:solidFill>
                  <a:ln>
                    <a:noFill/>
                  </a:ln>
                  <a:effectLst/>
                </c:spPr>
                <c:invertIfNegative val="0"/>
                <c:cat>
                  <c:strRef>
                    <c:extLst xmlns:c15="http://schemas.microsoft.com/office/drawing/2012/chart">
                      <c:ext xmlns:c15="http://schemas.microsoft.com/office/drawing/2012/chart" uri="{02D57815-91ED-43cb-92C2-25804820EDAC}">
                        <c15:formulaRef>
                          <c15:sqref>hotspot!$AA$39:$AA$42</c15:sqref>
                        </c15:formulaRef>
                      </c:ext>
                    </c:extLst>
                    <c:strCache>
                      <c:ptCount val="3"/>
                      <c:pt idx="0">
                        <c:v>250K</c:v>
                      </c:pt>
                      <c:pt idx="1">
                        <c:v>625K</c:v>
                      </c:pt>
                      <c:pt idx="2">
                        <c:v>750K</c:v>
                      </c:pt>
                    </c:strCache>
                  </c:strRef>
                </c:cat>
                <c:val>
                  <c:numRef>
                    <c:extLst xmlns:c15="http://schemas.microsoft.com/office/drawing/2012/chart">
                      <c:ext xmlns:c15="http://schemas.microsoft.com/office/drawing/2012/chart" uri="{02D57815-91ED-43cb-92C2-25804820EDAC}">
                        <c15:formulaRef>
                          <c15:sqref>hotspot!$AD$39:$AD$42</c15:sqref>
                        </c15:formulaRef>
                      </c:ext>
                    </c:extLst>
                    <c:numCache>
                      <c:formatCode>General</c:formatCode>
                      <c:ptCount val="3"/>
                    </c:numCache>
                  </c:numRef>
                </c:val>
              </c15:ser>
            </c15:filteredBarSeries>
            <c15:filteredBarSeries>
              <c15:ser>
                <c:idx val="3"/>
                <c:order val="3"/>
                <c:tx>
                  <c:strRef>
                    <c:extLst xmlns:c15="http://schemas.microsoft.com/office/drawing/2012/chart">
                      <c:ext xmlns:c15="http://schemas.microsoft.com/office/drawing/2012/chart" uri="{02D57815-91ED-43cb-92C2-25804820EDAC}">
                        <c15:formulaRef>
                          <c15:sqref>hotspot!$AE$38</c15:sqref>
                        </c15:formulaRef>
                      </c:ext>
                    </c:extLst>
                    <c:strCache>
                      <c:ptCount val="1"/>
                      <c:pt idx="0">
                        <c:v>CPU_WRITE_DIRTY</c:v>
                      </c:pt>
                    </c:strCache>
                  </c:strRef>
                </c:tx>
                <c:spPr>
                  <a:solidFill>
                    <a:schemeClr val="accent4"/>
                  </a:solidFill>
                  <a:ln>
                    <a:noFill/>
                  </a:ln>
                  <a:effectLst/>
                </c:spPr>
                <c:invertIfNegative val="0"/>
                <c:cat>
                  <c:strRef>
                    <c:extLst xmlns:c15="http://schemas.microsoft.com/office/drawing/2012/chart">
                      <c:ext xmlns:c15="http://schemas.microsoft.com/office/drawing/2012/chart" uri="{02D57815-91ED-43cb-92C2-25804820EDAC}">
                        <c15:formulaRef>
                          <c15:sqref>hotspot!$AA$39:$AA$42</c15:sqref>
                        </c15:formulaRef>
                      </c:ext>
                    </c:extLst>
                    <c:strCache>
                      <c:ptCount val="3"/>
                      <c:pt idx="0">
                        <c:v>250K</c:v>
                      </c:pt>
                      <c:pt idx="1">
                        <c:v>625K</c:v>
                      </c:pt>
                      <c:pt idx="2">
                        <c:v>750K</c:v>
                      </c:pt>
                    </c:strCache>
                  </c:strRef>
                </c:cat>
                <c:val>
                  <c:numRef>
                    <c:extLst xmlns:c15="http://schemas.microsoft.com/office/drawing/2012/chart">
                      <c:ext xmlns:c15="http://schemas.microsoft.com/office/drawing/2012/chart" uri="{02D57815-91ED-43cb-92C2-25804820EDAC}">
                        <c15:formulaRef>
                          <c15:sqref>hotspot!$AE$39:$AE$42</c15:sqref>
                        </c15:formulaRef>
                      </c:ext>
                    </c:extLst>
                    <c:numCache>
                      <c:formatCode>General</c:formatCode>
                      <c:ptCount val="3"/>
                    </c:numCache>
                  </c:numRef>
                </c:val>
              </c15:ser>
            </c15:filteredBarSeries>
            <c15:filteredBarSeries>
              <c15:ser>
                <c:idx val="4"/>
                <c:order val="4"/>
                <c:tx>
                  <c:strRef>
                    <c:extLst xmlns:c15="http://schemas.microsoft.com/office/drawing/2012/chart">
                      <c:ext xmlns:c15="http://schemas.microsoft.com/office/drawing/2012/chart" uri="{02D57815-91ED-43cb-92C2-25804820EDAC}">
                        <c15:formulaRef>
                          <c15:sqref>hotspot!$AF$38</c15:sqref>
                        </c15:formulaRef>
                      </c:ext>
                    </c:extLst>
                    <c:strCache>
                      <c:ptCount val="1"/>
                      <c:pt idx="0">
                        <c:v>L3_WRITE_CLEAN</c:v>
                      </c:pt>
                    </c:strCache>
                  </c:strRef>
                </c:tx>
                <c:spPr>
                  <a:solidFill>
                    <a:schemeClr val="accent5"/>
                  </a:solidFill>
                  <a:ln>
                    <a:noFill/>
                  </a:ln>
                  <a:effectLst/>
                </c:spPr>
                <c:invertIfNegative val="0"/>
                <c:cat>
                  <c:strRef>
                    <c:extLst xmlns:c15="http://schemas.microsoft.com/office/drawing/2012/chart">
                      <c:ext xmlns:c15="http://schemas.microsoft.com/office/drawing/2012/chart" uri="{02D57815-91ED-43cb-92C2-25804820EDAC}">
                        <c15:formulaRef>
                          <c15:sqref>hotspot!$AA$39:$AA$42</c15:sqref>
                        </c15:formulaRef>
                      </c:ext>
                    </c:extLst>
                    <c:strCache>
                      <c:ptCount val="3"/>
                      <c:pt idx="0">
                        <c:v>250K</c:v>
                      </c:pt>
                      <c:pt idx="1">
                        <c:v>625K</c:v>
                      </c:pt>
                      <c:pt idx="2">
                        <c:v>750K</c:v>
                      </c:pt>
                    </c:strCache>
                  </c:strRef>
                </c:cat>
                <c:val>
                  <c:numRef>
                    <c:extLst xmlns:c15="http://schemas.microsoft.com/office/drawing/2012/chart">
                      <c:ext xmlns:c15="http://schemas.microsoft.com/office/drawing/2012/chart" uri="{02D57815-91ED-43cb-92C2-25804820EDAC}">
                        <c15:formulaRef>
                          <c15:sqref>hotspot!$AF$39:$AF$42</c15:sqref>
                        </c15:formulaRef>
                      </c:ext>
                    </c:extLst>
                    <c:numCache>
                      <c:formatCode>General</c:formatCode>
                      <c:ptCount val="3"/>
                    </c:numCache>
                  </c:numRef>
                </c:val>
              </c15:ser>
            </c15:filteredBarSeries>
            <c15:filteredBarSeries>
              <c15:ser>
                <c:idx val="5"/>
                <c:order val="5"/>
                <c:tx>
                  <c:strRef>
                    <c:extLst xmlns:c15="http://schemas.microsoft.com/office/drawing/2012/chart">
                      <c:ext xmlns:c15="http://schemas.microsoft.com/office/drawing/2012/chart" uri="{02D57815-91ED-43cb-92C2-25804820EDAC}">
                        <c15:formulaRef>
                          <c15:sqref>hotspot!$AG$38</c15:sqref>
                        </c15:formulaRef>
                      </c:ext>
                    </c:extLst>
                    <c:strCache>
                      <c:ptCount val="1"/>
                      <c:pt idx="0">
                        <c:v>L3_WRITE_DIRTY</c:v>
                      </c:pt>
                    </c:strCache>
                  </c:strRef>
                </c:tx>
                <c:spPr>
                  <a:solidFill>
                    <a:schemeClr val="accent6"/>
                  </a:solidFill>
                  <a:ln>
                    <a:noFill/>
                  </a:ln>
                  <a:effectLst/>
                </c:spPr>
                <c:invertIfNegative val="0"/>
                <c:cat>
                  <c:strRef>
                    <c:extLst xmlns:c15="http://schemas.microsoft.com/office/drawing/2012/chart">
                      <c:ext xmlns:c15="http://schemas.microsoft.com/office/drawing/2012/chart" uri="{02D57815-91ED-43cb-92C2-25804820EDAC}">
                        <c15:formulaRef>
                          <c15:sqref>hotspot!$AA$39:$AA$42</c15:sqref>
                        </c15:formulaRef>
                      </c:ext>
                    </c:extLst>
                    <c:strCache>
                      <c:ptCount val="3"/>
                      <c:pt idx="0">
                        <c:v>250K</c:v>
                      </c:pt>
                      <c:pt idx="1">
                        <c:v>625K</c:v>
                      </c:pt>
                      <c:pt idx="2">
                        <c:v>750K</c:v>
                      </c:pt>
                    </c:strCache>
                  </c:strRef>
                </c:cat>
                <c:val>
                  <c:numRef>
                    <c:extLst xmlns:c15="http://schemas.microsoft.com/office/drawing/2012/chart">
                      <c:ext xmlns:c15="http://schemas.microsoft.com/office/drawing/2012/chart" uri="{02D57815-91ED-43cb-92C2-25804820EDAC}">
                        <c15:formulaRef>
                          <c15:sqref>hotspot!$AG$39:$AG$42</c15:sqref>
                        </c15:formulaRef>
                      </c:ext>
                    </c:extLst>
                    <c:numCache>
                      <c:formatCode>General</c:formatCode>
                      <c:ptCount val="3"/>
                    </c:numCache>
                  </c:numRef>
                </c:val>
              </c15:ser>
            </c15:filteredBarSeries>
          </c:ext>
        </c:extLst>
      </c:barChart>
      <c:catAx>
        <c:axId val="70919880"/>
        <c:scaling>
          <c:orientation val="minMax"/>
        </c:scaling>
        <c:delete val="0"/>
        <c:axPos val="b"/>
        <c:title>
          <c:tx>
            <c:rich>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a:t>Macro-phase length</a:t>
                </a:r>
              </a:p>
            </c:rich>
          </c:tx>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crossAx val="70920272"/>
        <c:crosses val="autoZero"/>
        <c:auto val="1"/>
        <c:lblAlgn val="ctr"/>
        <c:lblOffset val="100"/>
        <c:noMultiLvlLbl val="0"/>
      </c:catAx>
      <c:valAx>
        <c:axId val="70920272"/>
        <c:scaling>
          <c:orientation val="minMax"/>
          <c:max val="1.2"/>
          <c:min val="0.60000000000000009"/>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600" b="1" i="0" u="none" strike="noStrike" kern="1200" baseline="0">
                    <a:solidFill>
                      <a:schemeClr val="tx1"/>
                    </a:solidFill>
                    <a:latin typeface="+mn-lt"/>
                    <a:ea typeface="+mn-ea"/>
                    <a:cs typeface="+mn-cs"/>
                  </a:defRPr>
                </a:pPr>
                <a:r>
                  <a:rPr lang="en-US"/>
                  <a:t>Normalized Packet Injections</a:t>
                </a:r>
              </a:p>
            </c:rich>
          </c:tx>
          <c:layout>
            <c:manualLayout>
              <c:xMode val="edge"/>
              <c:yMode val="edge"/>
              <c:x val="2.2222222222222223E-2"/>
              <c:y val="0.12883603091280257"/>
            </c:manualLayout>
          </c:layout>
          <c:overlay val="0"/>
          <c:spPr>
            <a:noFill/>
            <a:ln>
              <a:noFill/>
            </a:ln>
            <a:effectLst/>
          </c:spPr>
          <c:txPr>
            <a:bodyPr rot="-54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crossAx val="70919880"/>
        <c:crosses val="autoZero"/>
        <c:crossBetween val="between"/>
        <c:majorUnit val="0.2"/>
      </c:valAx>
      <c:spPr>
        <a:noFill/>
        <a:ln>
          <a:solidFill>
            <a:schemeClr val="tx1"/>
          </a:solidFill>
        </a:ln>
        <a:effectLst/>
      </c:spPr>
    </c:plotArea>
    <c:legend>
      <c:legendPos val="t"/>
      <c:layout>
        <c:manualLayout>
          <c:xMode val="edge"/>
          <c:yMode val="edge"/>
          <c:x val="0.15479899387576551"/>
          <c:y val="2.7777777777777776E-2"/>
          <c:w val="0.81262423447069121"/>
          <c:h val="9.4923811606882472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legend>
    <c:plotVisOnly val="1"/>
    <c:dispBlanksAs val="gap"/>
    <c:showDLblsOverMax val="0"/>
  </c:chart>
  <c:spPr>
    <a:solidFill>
      <a:schemeClr val="bg1"/>
    </a:solidFill>
    <a:ln w="9525" cap="flat" cmpd="sng" algn="ctr">
      <a:noFill/>
      <a:round/>
    </a:ln>
    <a:effectLst/>
  </c:spPr>
  <c:txPr>
    <a:bodyPr/>
    <a:lstStyle/>
    <a:p>
      <a:pPr>
        <a:defRPr sz="1600" b="1">
          <a:solidFill>
            <a:schemeClr val="tx1"/>
          </a:solidFill>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1"/>
          <c:spPr>
            <a:ln w="28575" cap="rnd">
              <a:solidFill>
                <a:srgbClr val="FF0000"/>
              </a:solidFill>
              <a:round/>
            </a:ln>
            <a:effectLst/>
          </c:spPr>
          <c:marker>
            <c:symbol val="none"/>
          </c:marker>
          <c:val>
            <c:numRef>
              <c:f>intarrv!$G$3:$G$151</c:f>
              <c:numCache>
                <c:formatCode>General</c:formatCode>
                <c:ptCount val="149"/>
                <c:pt idx="0">
                  <c:v>0.22608574221477448</c:v>
                </c:pt>
                <c:pt idx="1">
                  <c:v>0.19308290276032211</c:v>
                </c:pt>
                <c:pt idx="2">
                  <c:v>6.1304287110738723E-2</c:v>
                </c:pt>
                <c:pt idx="3">
                  <c:v>4.7944886654564076E-2</c:v>
                </c:pt>
                <c:pt idx="4">
                  <c:v>0.2500581855420565</c:v>
                </c:pt>
                <c:pt idx="5">
                  <c:v>1.8665921891728342E-2</c:v>
                </c:pt>
                <c:pt idx="6">
                  <c:v>4.6129497742400966E-2</c:v>
                </c:pt>
                <c:pt idx="7">
                  <c:v>4.9341339663920309E-3</c:v>
                </c:pt>
                <c:pt idx="8">
                  <c:v>4.049713727133082E-3</c:v>
                </c:pt>
                <c:pt idx="9">
                  <c:v>4.3755527626495368E-3</c:v>
                </c:pt>
                <c:pt idx="10">
                  <c:v>4.608294930875576E-3</c:v>
                </c:pt>
                <c:pt idx="11">
                  <c:v>3.2583903551645487E-3</c:v>
                </c:pt>
                <c:pt idx="12">
                  <c:v>3.9100684261974585E-3</c:v>
                </c:pt>
                <c:pt idx="13">
                  <c:v>5.3065214355536936E-3</c:v>
                </c:pt>
                <c:pt idx="14">
                  <c:v>2.6206768142252014E-2</c:v>
                </c:pt>
                <c:pt idx="15">
                  <c:v>1.5826467439370665E-3</c:v>
                </c:pt>
                <c:pt idx="16">
                  <c:v>1.72229204487269E-3</c:v>
                </c:pt>
                <c:pt idx="17">
                  <c:v>1.3033561420658195E-3</c:v>
                </c:pt>
                <c:pt idx="18">
                  <c:v>2.9790997532933017E-3</c:v>
                </c:pt>
                <c:pt idx="19">
                  <c:v>1.7688404785178979E-3</c:v>
                </c:pt>
                <c:pt idx="20">
                  <c:v>1.8619373458083135E-3</c:v>
                </c:pt>
                <c:pt idx="21">
                  <c:v>3.5842293906810036E-3</c:v>
                </c:pt>
                <c:pt idx="22">
                  <c:v>1.6012661173951497E-2</c:v>
                </c:pt>
                <c:pt idx="23">
                  <c:v>7.9132337196853326E-4</c:v>
                </c:pt>
                <c:pt idx="24">
                  <c:v>7.4477493832332542E-4</c:v>
                </c:pt>
                <c:pt idx="25">
                  <c:v>6.9822650467811758E-4</c:v>
                </c:pt>
                <c:pt idx="26">
                  <c:v>1.7688404785178979E-3</c:v>
                </c:pt>
                <c:pt idx="27">
                  <c:v>1.3964530093562352E-3</c:v>
                </c:pt>
                <c:pt idx="28">
                  <c:v>1.1171624074849881E-3</c:v>
                </c:pt>
                <c:pt idx="29">
                  <c:v>2.2343248149699763E-3</c:v>
                </c:pt>
                <c:pt idx="30">
                  <c:v>1.0659591304752596E-2</c:v>
                </c:pt>
                <c:pt idx="31">
                  <c:v>8.8442023925894894E-4</c:v>
                </c:pt>
                <c:pt idx="32">
                  <c:v>6.051296373877019E-4</c:v>
                </c:pt>
                <c:pt idx="33">
                  <c:v>9.3096867290415677E-4</c:v>
                </c:pt>
                <c:pt idx="34">
                  <c:v>1.0240655401945725E-3</c:v>
                </c:pt>
                <c:pt idx="35">
                  <c:v>8.8442023925894894E-4</c:v>
                </c:pt>
                <c:pt idx="36">
                  <c:v>1.0240655401945725E-3</c:v>
                </c:pt>
                <c:pt idx="37">
                  <c:v>1.0240655401945725E-3</c:v>
                </c:pt>
                <c:pt idx="38">
                  <c:v>8.5183633570730354E-3</c:v>
                </c:pt>
                <c:pt idx="39">
                  <c:v>5.1203277009728623E-4</c:v>
                </c:pt>
                <c:pt idx="40">
                  <c:v>3.2583903551645487E-4</c:v>
                </c:pt>
                <c:pt idx="41">
                  <c:v>4.1893590280687055E-4</c:v>
                </c:pt>
                <c:pt idx="42">
                  <c:v>8.378718056137411E-4</c:v>
                </c:pt>
                <c:pt idx="43">
                  <c:v>8.8442023925894894E-4</c:v>
                </c:pt>
                <c:pt idx="44">
                  <c:v>6.5167807103290974E-4</c:v>
                </c:pt>
                <c:pt idx="45">
                  <c:v>6.051296373877019E-4</c:v>
                </c:pt>
                <c:pt idx="46">
                  <c:v>5.3530698691989015E-3</c:v>
                </c:pt>
                <c:pt idx="47">
                  <c:v>3.2583903551645487E-4</c:v>
                </c:pt>
                <c:pt idx="48">
                  <c:v>3.7238746916166271E-4</c:v>
                </c:pt>
                <c:pt idx="49">
                  <c:v>4.6548433645207839E-4</c:v>
                </c:pt>
                <c:pt idx="50">
                  <c:v>5.5858120374249406E-4</c:v>
                </c:pt>
                <c:pt idx="51">
                  <c:v>6.5167807103290974E-4</c:v>
                </c:pt>
                <c:pt idx="52">
                  <c:v>2.3274216822603919E-4</c:v>
                </c:pt>
                <c:pt idx="53">
                  <c:v>6.051296373877019E-4</c:v>
                </c:pt>
                <c:pt idx="54">
                  <c:v>3.7238746916166271E-3</c:v>
                </c:pt>
                <c:pt idx="55">
                  <c:v>3.7238746916166271E-4</c:v>
                </c:pt>
                <c:pt idx="56">
                  <c:v>2.3274216822603919E-4</c:v>
                </c:pt>
                <c:pt idx="57">
                  <c:v>2.7929060187124703E-4</c:v>
                </c:pt>
                <c:pt idx="58">
                  <c:v>4.1893590280687055E-4</c:v>
                </c:pt>
                <c:pt idx="59">
                  <c:v>2.7929060187124703E-4</c:v>
                </c:pt>
                <c:pt idx="60">
                  <c:v>5.1203277009728623E-4</c:v>
                </c:pt>
                <c:pt idx="61">
                  <c:v>4.1893590280687055E-4</c:v>
                </c:pt>
                <c:pt idx="62">
                  <c:v>2.0015826467439371E-3</c:v>
                </c:pt>
                <c:pt idx="63">
                  <c:v>1.3964530093562352E-4</c:v>
                </c:pt>
                <c:pt idx="64">
                  <c:v>3.2583903551645487E-4</c:v>
                </c:pt>
                <c:pt idx="65">
                  <c:v>2.7929060187124703E-4</c:v>
                </c:pt>
                <c:pt idx="66">
                  <c:v>4.1893590280687055E-4</c:v>
                </c:pt>
                <c:pt idx="67">
                  <c:v>2.7929060187124703E-4</c:v>
                </c:pt>
                <c:pt idx="68">
                  <c:v>3.2583903551645487E-4</c:v>
                </c:pt>
                <c:pt idx="69">
                  <c:v>2.7929060187124703E-4</c:v>
                </c:pt>
                <c:pt idx="70">
                  <c:v>1.9550342130987292E-3</c:v>
                </c:pt>
                <c:pt idx="71">
                  <c:v>1.8619373458083135E-4</c:v>
                </c:pt>
                <c:pt idx="72">
                  <c:v>1.8619373458083135E-4</c:v>
                </c:pt>
                <c:pt idx="73">
                  <c:v>9.3096867290415677E-5</c:v>
                </c:pt>
                <c:pt idx="74">
                  <c:v>9.3096867290415677E-5</c:v>
                </c:pt>
                <c:pt idx="75">
                  <c:v>1.3964530093562352E-4</c:v>
                </c:pt>
                <c:pt idx="76">
                  <c:v>1.8619373458083135E-4</c:v>
                </c:pt>
                <c:pt idx="77">
                  <c:v>2.3274216822603919E-4</c:v>
                </c:pt>
                <c:pt idx="78">
                  <c:v>1.5360983102918587E-3</c:v>
                </c:pt>
                <c:pt idx="79">
                  <c:v>1.3964530093562352E-4</c:v>
                </c:pt>
                <c:pt idx="80">
                  <c:v>1.3964530093562352E-4</c:v>
                </c:pt>
                <c:pt idx="81">
                  <c:v>1.3964530093562352E-4</c:v>
                </c:pt>
                <c:pt idx="82">
                  <c:v>4.6548433645207839E-5</c:v>
                </c:pt>
                <c:pt idx="83">
                  <c:v>9.3096867290415677E-5</c:v>
                </c:pt>
                <c:pt idx="84">
                  <c:v>1.3964530093562352E-4</c:v>
                </c:pt>
                <c:pt idx="85">
                  <c:v>1.3964530093562352E-4</c:v>
                </c:pt>
                <c:pt idx="86">
                  <c:v>8.378718056137411E-4</c:v>
                </c:pt>
                <c:pt idx="87">
                  <c:v>1.3964530093562352E-4</c:v>
                </c:pt>
                <c:pt idx="88">
                  <c:v>9.3096867290415677E-5</c:v>
                </c:pt>
                <c:pt idx="89">
                  <c:v>9.3096867290415677E-5</c:v>
                </c:pt>
                <c:pt idx="90">
                  <c:v>0</c:v>
                </c:pt>
                <c:pt idx="91">
                  <c:v>4.6548433645207839E-5</c:v>
                </c:pt>
                <c:pt idx="92">
                  <c:v>0</c:v>
                </c:pt>
                <c:pt idx="93">
                  <c:v>1.3964530093562352E-4</c:v>
                </c:pt>
                <c:pt idx="94">
                  <c:v>7.9132337196853326E-4</c:v>
                </c:pt>
                <c:pt idx="95">
                  <c:v>1.8619373458083135E-4</c:v>
                </c:pt>
                <c:pt idx="96">
                  <c:v>9.3096867290415677E-5</c:v>
                </c:pt>
                <c:pt idx="97">
                  <c:v>4.6548433645207839E-5</c:v>
                </c:pt>
                <c:pt idx="98">
                  <c:v>4.6548433645207839E-5</c:v>
                </c:pt>
                <c:pt idx="99">
                  <c:v>4.6548433645207839E-5</c:v>
                </c:pt>
                <c:pt idx="100">
                  <c:v>4.6548433645207839E-5</c:v>
                </c:pt>
                <c:pt idx="101">
                  <c:v>1.3964530093562352E-4</c:v>
                </c:pt>
                <c:pt idx="102">
                  <c:v>6.051296373877019E-4</c:v>
                </c:pt>
                <c:pt idx="103">
                  <c:v>4.6548433645207839E-5</c:v>
                </c:pt>
                <c:pt idx="104">
                  <c:v>0</c:v>
                </c:pt>
                <c:pt idx="105">
                  <c:v>0</c:v>
                </c:pt>
                <c:pt idx="106">
                  <c:v>0</c:v>
                </c:pt>
                <c:pt idx="107">
                  <c:v>1.3964530093562352E-4</c:v>
                </c:pt>
                <c:pt idx="108">
                  <c:v>5.5858120374249406E-4</c:v>
                </c:pt>
                <c:pt idx="109">
                  <c:v>1.3964530093562352E-4</c:v>
                </c:pt>
                <c:pt idx="110">
                  <c:v>4.6548433645207839E-5</c:v>
                </c:pt>
                <c:pt idx="111">
                  <c:v>4.6548433645207839E-5</c:v>
                </c:pt>
                <c:pt idx="112">
                  <c:v>0</c:v>
                </c:pt>
                <c:pt idx="113">
                  <c:v>4.6548433645207839E-5</c:v>
                </c:pt>
                <c:pt idx="114">
                  <c:v>0</c:v>
                </c:pt>
                <c:pt idx="115">
                  <c:v>3.7238746916166271E-4</c:v>
                </c:pt>
                <c:pt idx="116">
                  <c:v>4.6548433645207839E-5</c:v>
                </c:pt>
                <c:pt idx="117">
                  <c:v>4.6548433645207839E-5</c:v>
                </c:pt>
                <c:pt idx="118">
                  <c:v>4.6548433645207839E-5</c:v>
                </c:pt>
                <c:pt idx="119">
                  <c:v>4.6548433645207839E-5</c:v>
                </c:pt>
                <c:pt idx="120">
                  <c:v>3.7238746916166271E-4</c:v>
                </c:pt>
                <c:pt idx="121">
                  <c:v>0</c:v>
                </c:pt>
                <c:pt idx="122">
                  <c:v>0</c:v>
                </c:pt>
                <c:pt idx="123">
                  <c:v>4.6548433645207839E-5</c:v>
                </c:pt>
                <c:pt idx="124">
                  <c:v>4.6548433645207839E-5</c:v>
                </c:pt>
                <c:pt idx="125">
                  <c:v>1.3964530093562352E-4</c:v>
                </c:pt>
                <c:pt idx="126">
                  <c:v>4.6548433645207839E-5</c:v>
                </c:pt>
                <c:pt idx="127">
                  <c:v>0</c:v>
                </c:pt>
                <c:pt idx="128">
                  <c:v>4.6548433645207839E-5</c:v>
                </c:pt>
                <c:pt idx="129">
                  <c:v>1.3964530093562352E-4</c:v>
                </c:pt>
                <c:pt idx="130">
                  <c:v>0</c:v>
                </c:pt>
                <c:pt idx="131">
                  <c:v>4.6548433645207839E-5</c:v>
                </c:pt>
                <c:pt idx="132">
                  <c:v>0</c:v>
                </c:pt>
                <c:pt idx="133">
                  <c:v>1.8619373458083135E-4</c:v>
                </c:pt>
                <c:pt idx="134">
                  <c:v>4.6548433645207839E-5</c:v>
                </c:pt>
                <c:pt idx="135">
                  <c:v>0</c:v>
                </c:pt>
                <c:pt idx="136">
                  <c:v>9.3096867290415677E-5</c:v>
                </c:pt>
                <c:pt idx="137">
                  <c:v>0</c:v>
                </c:pt>
                <c:pt idx="138">
                  <c:v>0</c:v>
                </c:pt>
                <c:pt idx="139">
                  <c:v>0</c:v>
                </c:pt>
                <c:pt idx="140">
                  <c:v>4.6548433645207839E-5</c:v>
                </c:pt>
                <c:pt idx="141">
                  <c:v>0</c:v>
                </c:pt>
                <c:pt idx="142">
                  <c:v>0</c:v>
                </c:pt>
                <c:pt idx="143">
                  <c:v>4.6548433645207839E-5</c:v>
                </c:pt>
                <c:pt idx="144">
                  <c:v>9.3096867290415677E-5</c:v>
                </c:pt>
                <c:pt idx="145">
                  <c:v>0</c:v>
                </c:pt>
                <c:pt idx="146">
                  <c:v>4.6548433645207839E-5</c:v>
                </c:pt>
                <c:pt idx="147">
                  <c:v>4.6548433645207839E-5</c:v>
                </c:pt>
                <c:pt idx="148">
                  <c:v>0</c:v>
                </c:pt>
              </c:numCache>
            </c:numRef>
          </c:val>
          <c:smooth val="0"/>
        </c:ser>
        <c:dLbls>
          <c:showLegendKey val="0"/>
          <c:showVal val="0"/>
          <c:showCatName val="0"/>
          <c:showSerName val="0"/>
          <c:showPercent val="0"/>
          <c:showBubbleSize val="0"/>
        </c:dLbls>
        <c:smooth val="0"/>
        <c:axId val="71055472"/>
        <c:axId val="71056256"/>
        <c:extLst>
          <c:ext xmlns:c15="http://schemas.microsoft.com/office/drawing/2012/chart" uri="{02D57815-91ED-43cb-92C2-25804820EDAC}">
            <c15:filteredLineSeries>
              <c15:ser>
                <c:idx val="0"/>
                <c:order val="0"/>
                <c:spPr>
                  <a:ln w="28575" cap="rnd">
                    <a:solidFill>
                      <a:srgbClr val="FF0000"/>
                    </a:solidFill>
                    <a:round/>
                  </a:ln>
                  <a:effectLst/>
                </c:spPr>
                <c:marker>
                  <c:symbol val="none"/>
                </c:marker>
                <c:cat>
                  <c:numRef>
                    <c:extLst>
                      <c:ext uri="{02D57815-91ED-43cb-92C2-25804820EDAC}">
                        <c15:formulaRef>
                          <c15:sqref>intarrv!$F$2:$F$151</c15:sqref>
                        </c15:formulaRef>
                      </c:ext>
                    </c:extLst>
                    <c:numCache>
                      <c:formatCode>General</c:formatCode>
                      <c:ptCount val="15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numCache>
                  </c:numRef>
                </c:cat>
                <c:val>
                  <c:numRef>
                    <c:extLst>
                      <c:ext uri="{02D57815-91ED-43cb-92C2-25804820EDAC}">
                        <c15:formulaRef>
                          <c15:sqref>intarrv!$B$3:$B$151</c15:sqref>
                        </c15:formulaRef>
                      </c:ext>
                    </c:extLst>
                    <c:numCache>
                      <c:formatCode>General</c:formatCode>
                      <c:ptCount val="149"/>
                      <c:pt idx="0">
                        <c:v>4857</c:v>
                      </c:pt>
                      <c:pt idx="1">
                        <c:v>4148</c:v>
                      </c:pt>
                      <c:pt idx="2">
                        <c:v>1317</c:v>
                      </c:pt>
                      <c:pt idx="3">
                        <c:v>1030</c:v>
                      </c:pt>
                      <c:pt idx="4">
                        <c:v>5372</c:v>
                      </c:pt>
                      <c:pt idx="5">
                        <c:v>401</c:v>
                      </c:pt>
                      <c:pt idx="6">
                        <c:v>991</c:v>
                      </c:pt>
                      <c:pt idx="7">
                        <c:v>106</c:v>
                      </c:pt>
                      <c:pt idx="8">
                        <c:v>87</c:v>
                      </c:pt>
                      <c:pt idx="9">
                        <c:v>94</c:v>
                      </c:pt>
                      <c:pt idx="10">
                        <c:v>99</c:v>
                      </c:pt>
                      <c:pt idx="11">
                        <c:v>70</c:v>
                      </c:pt>
                      <c:pt idx="12">
                        <c:v>84</c:v>
                      </c:pt>
                      <c:pt idx="13">
                        <c:v>114</c:v>
                      </c:pt>
                      <c:pt idx="14">
                        <c:v>563</c:v>
                      </c:pt>
                      <c:pt idx="15">
                        <c:v>34</c:v>
                      </c:pt>
                      <c:pt idx="16">
                        <c:v>37</c:v>
                      </c:pt>
                      <c:pt idx="17">
                        <c:v>28</c:v>
                      </c:pt>
                      <c:pt idx="18">
                        <c:v>64</c:v>
                      </c:pt>
                      <c:pt idx="19">
                        <c:v>38</c:v>
                      </c:pt>
                      <c:pt idx="20">
                        <c:v>40</c:v>
                      </c:pt>
                      <c:pt idx="21">
                        <c:v>77</c:v>
                      </c:pt>
                      <c:pt idx="22">
                        <c:v>344</c:v>
                      </c:pt>
                      <c:pt idx="23">
                        <c:v>17</c:v>
                      </c:pt>
                      <c:pt idx="24">
                        <c:v>16</c:v>
                      </c:pt>
                      <c:pt idx="25">
                        <c:v>15</c:v>
                      </c:pt>
                      <c:pt idx="26">
                        <c:v>38</c:v>
                      </c:pt>
                      <c:pt idx="27">
                        <c:v>30</c:v>
                      </c:pt>
                      <c:pt idx="28">
                        <c:v>24</c:v>
                      </c:pt>
                      <c:pt idx="29">
                        <c:v>48</c:v>
                      </c:pt>
                      <c:pt idx="30">
                        <c:v>229</c:v>
                      </c:pt>
                      <c:pt idx="31">
                        <c:v>19</c:v>
                      </c:pt>
                      <c:pt idx="32">
                        <c:v>13</c:v>
                      </c:pt>
                      <c:pt idx="33">
                        <c:v>20</c:v>
                      </c:pt>
                      <c:pt idx="34">
                        <c:v>22</c:v>
                      </c:pt>
                      <c:pt idx="35">
                        <c:v>19</c:v>
                      </c:pt>
                      <c:pt idx="36">
                        <c:v>22</c:v>
                      </c:pt>
                      <c:pt idx="37">
                        <c:v>22</c:v>
                      </c:pt>
                      <c:pt idx="38">
                        <c:v>183</c:v>
                      </c:pt>
                      <c:pt idx="39">
                        <c:v>11</c:v>
                      </c:pt>
                      <c:pt idx="40">
                        <c:v>7</c:v>
                      </c:pt>
                      <c:pt idx="41">
                        <c:v>9</c:v>
                      </c:pt>
                      <c:pt idx="42">
                        <c:v>18</c:v>
                      </c:pt>
                      <c:pt idx="43">
                        <c:v>19</c:v>
                      </c:pt>
                      <c:pt idx="44">
                        <c:v>14</c:v>
                      </c:pt>
                      <c:pt idx="45">
                        <c:v>13</c:v>
                      </c:pt>
                      <c:pt idx="46">
                        <c:v>115</c:v>
                      </c:pt>
                      <c:pt idx="47">
                        <c:v>7</c:v>
                      </c:pt>
                      <c:pt idx="48">
                        <c:v>8</c:v>
                      </c:pt>
                      <c:pt idx="49">
                        <c:v>10</c:v>
                      </c:pt>
                      <c:pt idx="50">
                        <c:v>12</c:v>
                      </c:pt>
                      <c:pt idx="51">
                        <c:v>14</c:v>
                      </c:pt>
                      <c:pt idx="52">
                        <c:v>5</c:v>
                      </c:pt>
                      <c:pt idx="53">
                        <c:v>13</c:v>
                      </c:pt>
                      <c:pt idx="54">
                        <c:v>80</c:v>
                      </c:pt>
                      <c:pt idx="55">
                        <c:v>8</c:v>
                      </c:pt>
                      <c:pt idx="56">
                        <c:v>5</c:v>
                      </c:pt>
                      <c:pt idx="57">
                        <c:v>6</c:v>
                      </c:pt>
                      <c:pt idx="58">
                        <c:v>9</c:v>
                      </c:pt>
                      <c:pt idx="59">
                        <c:v>6</c:v>
                      </c:pt>
                      <c:pt idx="60">
                        <c:v>11</c:v>
                      </c:pt>
                      <c:pt idx="61">
                        <c:v>9</c:v>
                      </c:pt>
                      <c:pt idx="62">
                        <c:v>43</c:v>
                      </c:pt>
                      <c:pt idx="63">
                        <c:v>3</c:v>
                      </c:pt>
                      <c:pt idx="64">
                        <c:v>7</c:v>
                      </c:pt>
                      <c:pt idx="65">
                        <c:v>6</c:v>
                      </c:pt>
                      <c:pt idx="66">
                        <c:v>9</c:v>
                      </c:pt>
                      <c:pt idx="67">
                        <c:v>6</c:v>
                      </c:pt>
                      <c:pt idx="68">
                        <c:v>7</c:v>
                      </c:pt>
                      <c:pt idx="69">
                        <c:v>6</c:v>
                      </c:pt>
                      <c:pt idx="70">
                        <c:v>42</c:v>
                      </c:pt>
                      <c:pt idx="71">
                        <c:v>4</c:v>
                      </c:pt>
                      <c:pt idx="72">
                        <c:v>4</c:v>
                      </c:pt>
                      <c:pt idx="73">
                        <c:v>2</c:v>
                      </c:pt>
                      <c:pt idx="74">
                        <c:v>2</c:v>
                      </c:pt>
                      <c:pt idx="75">
                        <c:v>3</c:v>
                      </c:pt>
                      <c:pt idx="76">
                        <c:v>4</c:v>
                      </c:pt>
                      <c:pt idx="77">
                        <c:v>5</c:v>
                      </c:pt>
                      <c:pt idx="78">
                        <c:v>33</c:v>
                      </c:pt>
                      <c:pt idx="79">
                        <c:v>3</c:v>
                      </c:pt>
                      <c:pt idx="80">
                        <c:v>3</c:v>
                      </c:pt>
                      <c:pt idx="81">
                        <c:v>3</c:v>
                      </c:pt>
                      <c:pt idx="82">
                        <c:v>1</c:v>
                      </c:pt>
                      <c:pt idx="83">
                        <c:v>2</c:v>
                      </c:pt>
                      <c:pt idx="84">
                        <c:v>3</c:v>
                      </c:pt>
                      <c:pt idx="85">
                        <c:v>3</c:v>
                      </c:pt>
                      <c:pt idx="86">
                        <c:v>18</c:v>
                      </c:pt>
                      <c:pt idx="87">
                        <c:v>3</c:v>
                      </c:pt>
                      <c:pt idx="88">
                        <c:v>2</c:v>
                      </c:pt>
                      <c:pt idx="89">
                        <c:v>2</c:v>
                      </c:pt>
                      <c:pt idx="90">
                        <c:v>0</c:v>
                      </c:pt>
                      <c:pt idx="91">
                        <c:v>1</c:v>
                      </c:pt>
                      <c:pt idx="92">
                        <c:v>0</c:v>
                      </c:pt>
                      <c:pt idx="93">
                        <c:v>3</c:v>
                      </c:pt>
                      <c:pt idx="94">
                        <c:v>17</c:v>
                      </c:pt>
                      <c:pt idx="95">
                        <c:v>4</c:v>
                      </c:pt>
                      <c:pt idx="96">
                        <c:v>2</c:v>
                      </c:pt>
                      <c:pt idx="97">
                        <c:v>1</c:v>
                      </c:pt>
                      <c:pt idx="98">
                        <c:v>1</c:v>
                      </c:pt>
                      <c:pt idx="99">
                        <c:v>1</c:v>
                      </c:pt>
                      <c:pt idx="100">
                        <c:v>1</c:v>
                      </c:pt>
                      <c:pt idx="101">
                        <c:v>3</c:v>
                      </c:pt>
                      <c:pt idx="102">
                        <c:v>13</c:v>
                      </c:pt>
                      <c:pt idx="103">
                        <c:v>1</c:v>
                      </c:pt>
                      <c:pt idx="104">
                        <c:v>0</c:v>
                      </c:pt>
                      <c:pt idx="105">
                        <c:v>0</c:v>
                      </c:pt>
                      <c:pt idx="106">
                        <c:v>0</c:v>
                      </c:pt>
                      <c:pt idx="107">
                        <c:v>3</c:v>
                      </c:pt>
                      <c:pt idx="108">
                        <c:v>12</c:v>
                      </c:pt>
                      <c:pt idx="109">
                        <c:v>3</c:v>
                      </c:pt>
                      <c:pt idx="110">
                        <c:v>1</c:v>
                      </c:pt>
                      <c:pt idx="111">
                        <c:v>1</c:v>
                      </c:pt>
                      <c:pt idx="112">
                        <c:v>0</c:v>
                      </c:pt>
                      <c:pt idx="113">
                        <c:v>1</c:v>
                      </c:pt>
                      <c:pt idx="114">
                        <c:v>0</c:v>
                      </c:pt>
                      <c:pt idx="115">
                        <c:v>8</c:v>
                      </c:pt>
                      <c:pt idx="116">
                        <c:v>1</c:v>
                      </c:pt>
                      <c:pt idx="117">
                        <c:v>1</c:v>
                      </c:pt>
                      <c:pt idx="118">
                        <c:v>1</c:v>
                      </c:pt>
                      <c:pt idx="119">
                        <c:v>1</c:v>
                      </c:pt>
                      <c:pt idx="120">
                        <c:v>8</c:v>
                      </c:pt>
                      <c:pt idx="121">
                        <c:v>0</c:v>
                      </c:pt>
                      <c:pt idx="122">
                        <c:v>0</c:v>
                      </c:pt>
                      <c:pt idx="123">
                        <c:v>1</c:v>
                      </c:pt>
                      <c:pt idx="124">
                        <c:v>1</c:v>
                      </c:pt>
                      <c:pt idx="125">
                        <c:v>3</c:v>
                      </c:pt>
                      <c:pt idx="126">
                        <c:v>1</c:v>
                      </c:pt>
                      <c:pt idx="127">
                        <c:v>0</c:v>
                      </c:pt>
                      <c:pt idx="128">
                        <c:v>1</c:v>
                      </c:pt>
                      <c:pt idx="129">
                        <c:v>3</c:v>
                      </c:pt>
                      <c:pt idx="130">
                        <c:v>0</c:v>
                      </c:pt>
                      <c:pt idx="131">
                        <c:v>1</c:v>
                      </c:pt>
                      <c:pt idx="132">
                        <c:v>0</c:v>
                      </c:pt>
                      <c:pt idx="133">
                        <c:v>4</c:v>
                      </c:pt>
                      <c:pt idx="134">
                        <c:v>1</c:v>
                      </c:pt>
                      <c:pt idx="135">
                        <c:v>0</c:v>
                      </c:pt>
                      <c:pt idx="136">
                        <c:v>2</c:v>
                      </c:pt>
                      <c:pt idx="137">
                        <c:v>0</c:v>
                      </c:pt>
                      <c:pt idx="138">
                        <c:v>0</c:v>
                      </c:pt>
                      <c:pt idx="139">
                        <c:v>0</c:v>
                      </c:pt>
                      <c:pt idx="140">
                        <c:v>1</c:v>
                      </c:pt>
                      <c:pt idx="141">
                        <c:v>0</c:v>
                      </c:pt>
                      <c:pt idx="142">
                        <c:v>0</c:v>
                      </c:pt>
                      <c:pt idx="143">
                        <c:v>1</c:v>
                      </c:pt>
                      <c:pt idx="144">
                        <c:v>2</c:v>
                      </c:pt>
                      <c:pt idx="145">
                        <c:v>0</c:v>
                      </c:pt>
                      <c:pt idx="146">
                        <c:v>1</c:v>
                      </c:pt>
                      <c:pt idx="147">
                        <c:v>1</c:v>
                      </c:pt>
                      <c:pt idx="148">
                        <c:v>0</c:v>
                      </c:pt>
                    </c:numCache>
                  </c:numRef>
                </c:val>
                <c:smooth val="0"/>
              </c15:ser>
            </c15:filteredLineSeries>
          </c:ext>
        </c:extLst>
      </c:lineChart>
      <c:catAx>
        <c:axId val="71055472"/>
        <c:scaling>
          <c:orientation val="minMax"/>
        </c:scaling>
        <c:delete val="0"/>
        <c:axPos val="b"/>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a:t>Inter-arrival Time (Cycles)</a:t>
                </a:r>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71056256"/>
        <c:crosses val="autoZero"/>
        <c:auto val="1"/>
        <c:lblAlgn val="ctr"/>
        <c:lblOffset val="100"/>
        <c:tickLblSkip val="144"/>
        <c:noMultiLvlLbl val="0"/>
      </c:catAx>
      <c:valAx>
        <c:axId val="71056256"/>
        <c:scaling>
          <c:orientation val="minMax"/>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a:t>PDF of inter-arrival times</a:t>
                </a:r>
              </a:p>
            </c:rich>
          </c:tx>
          <c:layout/>
          <c:overlay val="0"/>
          <c:spPr>
            <a:noFill/>
            <a:ln>
              <a:noFill/>
            </a:ln>
            <a:effectLst/>
          </c:spPr>
          <c:txPr>
            <a:bodyPr rot="-54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71055472"/>
        <c:crosses val="autoZero"/>
        <c:crossBetween val="between"/>
      </c:valAx>
      <c:spPr>
        <a:noFill/>
        <a:ln>
          <a:solidFill>
            <a:schemeClr val="tx1"/>
          </a:solidFill>
        </a:ln>
        <a:effectLst/>
      </c:spPr>
    </c:plotArea>
    <c:plotVisOnly val="1"/>
    <c:dispBlanksAs val="gap"/>
    <c:showDLblsOverMax val="0"/>
  </c:chart>
  <c:spPr>
    <a:solidFill>
      <a:schemeClr val="bg1"/>
    </a:solidFill>
    <a:ln w="9525" cap="flat" cmpd="sng" algn="ctr">
      <a:noFill/>
      <a:round/>
    </a:ln>
    <a:effectLst/>
  </c:spPr>
  <c:txPr>
    <a:bodyPr/>
    <a:lstStyle/>
    <a:p>
      <a:pPr>
        <a:defRPr sz="1800" b="1">
          <a:solidFill>
            <a:schemeClr val="tx1"/>
          </a:solidFill>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spPr>
            <a:solidFill>
              <a:srgbClr val="7030A0"/>
            </a:solidFill>
            <a:ln>
              <a:solidFill>
                <a:schemeClr val="tx1"/>
              </a:solidFill>
            </a:ln>
            <a:effectLst/>
          </c:spPr>
          <c:invertIfNegative val="0"/>
          <c:val>
            <c:numRef>
              <c:f>Sheet3!$C$1:$C$32</c:f>
              <c:numCache>
                <c:formatCode>General</c:formatCode>
                <c:ptCount val="32"/>
                <c:pt idx="0">
                  <c:v>2.9503105590062112E-2</c:v>
                </c:pt>
                <c:pt idx="1">
                  <c:v>2.9503105590062112E-2</c:v>
                </c:pt>
                <c:pt idx="2">
                  <c:v>3.1055900621118012E-2</c:v>
                </c:pt>
                <c:pt idx="3">
                  <c:v>3.2608695652173912E-2</c:v>
                </c:pt>
                <c:pt idx="4">
                  <c:v>3.2608695652173912E-2</c:v>
                </c:pt>
                <c:pt idx="5">
                  <c:v>3.2608695652173912E-2</c:v>
                </c:pt>
                <c:pt idx="6">
                  <c:v>3.2608695652173912E-2</c:v>
                </c:pt>
                <c:pt idx="7">
                  <c:v>2.9503105590062112E-2</c:v>
                </c:pt>
                <c:pt idx="8">
                  <c:v>2.9503105590062112E-2</c:v>
                </c:pt>
                <c:pt idx="9">
                  <c:v>3.2608695652173912E-2</c:v>
                </c:pt>
                <c:pt idx="10">
                  <c:v>2.9503105590062112E-2</c:v>
                </c:pt>
                <c:pt idx="11">
                  <c:v>3.1055900621118012E-2</c:v>
                </c:pt>
                <c:pt idx="12">
                  <c:v>3.2608695652173912E-2</c:v>
                </c:pt>
                <c:pt idx="13">
                  <c:v>3.2608695652173912E-2</c:v>
                </c:pt>
                <c:pt idx="14">
                  <c:v>3.2608695652173912E-2</c:v>
                </c:pt>
                <c:pt idx="15">
                  <c:v>2.9503105590062112E-2</c:v>
                </c:pt>
                <c:pt idx="16">
                  <c:v>3.2608695652173912E-2</c:v>
                </c:pt>
                <c:pt idx="17">
                  <c:v>3.2608695652173912E-2</c:v>
                </c:pt>
                <c:pt idx="18">
                  <c:v>3.1055900621118012E-2</c:v>
                </c:pt>
                <c:pt idx="19">
                  <c:v>2.9503105590062112E-2</c:v>
                </c:pt>
                <c:pt idx="20">
                  <c:v>3.1055900621118012E-2</c:v>
                </c:pt>
                <c:pt idx="21">
                  <c:v>3.2608695652173912E-2</c:v>
                </c:pt>
                <c:pt idx="22">
                  <c:v>2.9503105590062112E-2</c:v>
                </c:pt>
                <c:pt idx="23">
                  <c:v>3.1055900621118012E-2</c:v>
                </c:pt>
                <c:pt idx="24">
                  <c:v>3.1055900621118012E-2</c:v>
                </c:pt>
                <c:pt idx="25">
                  <c:v>2.9503105590062112E-2</c:v>
                </c:pt>
                <c:pt idx="26">
                  <c:v>3.1055900621118012E-2</c:v>
                </c:pt>
                <c:pt idx="27">
                  <c:v>3.2608695652173912E-2</c:v>
                </c:pt>
                <c:pt idx="28">
                  <c:v>3.2608695652173912E-2</c:v>
                </c:pt>
                <c:pt idx="29">
                  <c:v>3.1055900621118012E-2</c:v>
                </c:pt>
                <c:pt idx="30">
                  <c:v>2.9503105590062112E-2</c:v>
                </c:pt>
                <c:pt idx="31">
                  <c:v>3.2608695652173912E-2</c:v>
                </c:pt>
              </c:numCache>
            </c:numRef>
          </c:val>
        </c:ser>
        <c:dLbls>
          <c:showLegendKey val="0"/>
          <c:showVal val="0"/>
          <c:showCatName val="0"/>
          <c:showSerName val="0"/>
          <c:showPercent val="0"/>
          <c:showBubbleSize val="0"/>
        </c:dLbls>
        <c:gapWidth val="219"/>
        <c:overlap val="-27"/>
        <c:axId val="278219640"/>
        <c:axId val="278220032"/>
      </c:barChart>
      <c:catAx>
        <c:axId val="278219640"/>
        <c:scaling>
          <c:orientation val="minMax"/>
        </c:scaling>
        <c:delete val="0"/>
        <c:axPos val="b"/>
        <c:title>
          <c:tx>
            <c:rich>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i="0" u="none" strike="noStrike" baseline="0">
                    <a:solidFill>
                      <a:schemeClr val="tx1"/>
                    </a:solidFill>
                    <a:effectLst/>
                  </a:rPr>
                  <a:t>GPU L1Cache nodes</a:t>
                </a:r>
                <a:endParaRPr lang="en-US" b="1">
                  <a:solidFill>
                    <a:schemeClr val="tx1"/>
                  </a:solidFill>
                </a:endParaRPr>
              </a:p>
            </c:rich>
          </c:tx>
          <c:layout/>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majorTickMark val="out"/>
        <c:minorTickMark val="none"/>
        <c:tickLblPos val="nextTo"/>
        <c:spPr>
          <a:noFill/>
          <a:ln w="9525" cap="flat" cmpd="sng" algn="ctr">
            <a:solidFill>
              <a:sysClr val="windowText" lastClr="000000"/>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78220032"/>
        <c:crosses val="autoZero"/>
        <c:auto val="1"/>
        <c:lblAlgn val="ctr"/>
        <c:lblOffset val="100"/>
        <c:tickLblSkip val="31"/>
        <c:tickMarkSkip val="1"/>
        <c:noMultiLvlLbl val="0"/>
      </c:catAx>
      <c:valAx>
        <c:axId val="278220032"/>
        <c:scaling>
          <c:orientation val="minMax"/>
          <c:max val="4.0000000000000008E-2"/>
          <c:min val="0"/>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i="0" u="none" strike="noStrike" baseline="0">
                    <a:effectLst/>
                  </a:rPr>
                  <a:t>Injection Probability</a:t>
                </a:r>
                <a:endParaRPr lang="en-US" b="1"/>
              </a:p>
            </c:rich>
          </c:tx>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78219640"/>
        <c:crosses val="autoZero"/>
        <c:crossBetween val="between"/>
        <c:majorUnit val="1.0000000000000002E-2"/>
      </c:valAx>
      <c:spPr>
        <a:noFill/>
        <a:ln>
          <a:solidFill>
            <a:schemeClr val="tx1"/>
          </a:solidFill>
        </a:ln>
        <a:effectLst/>
      </c:spPr>
    </c:plotArea>
    <c:plotVisOnly val="1"/>
    <c:dispBlanksAs val="gap"/>
    <c:showDLblsOverMax val="0"/>
  </c:chart>
  <c:spPr>
    <a:noFill/>
    <a:ln>
      <a:noFill/>
    </a:ln>
    <a:effectLst/>
  </c:spPr>
  <c:txPr>
    <a:bodyPr/>
    <a:lstStyle/>
    <a:p>
      <a:pPr>
        <a:defRPr sz="1400" b="1">
          <a:solidFill>
            <a:schemeClr val="tx1"/>
          </a:solidFill>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spPr>
            <a:solidFill>
              <a:srgbClr val="7030A0"/>
            </a:solidFill>
            <a:ln>
              <a:solidFill>
                <a:schemeClr val="tx1"/>
              </a:solidFill>
            </a:ln>
            <a:effectLst/>
          </c:spPr>
          <c:invertIfNegative val="0"/>
          <c:val>
            <c:numRef>
              <c:f>Sheet3!$C$1:$C$32</c:f>
              <c:numCache>
                <c:formatCode>General</c:formatCode>
                <c:ptCount val="32"/>
                <c:pt idx="0">
                  <c:v>0</c:v>
                </c:pt>
                <c:pt idx="1">
                  <c:v>0</c:v>
                </c:pt>
                <c:pt idx="2">
                  <c:v>0</c:v>
                </c:pt>
                <c:pt idx="3">
                  <c:v>0</c:v>
                </c:pt>
                <c:pt idx="4">
                  <c:v>9.7674418604651161E-2</c:v>
                </c:pt>
                <c:pt idx="5">
                  <c:v>8.8372093023255813E-2</c:v>
                </c:pt>
                <c:pt idx="6">
                  <c:v>2.3255813953488372E-2</c:v>
                </c:pt>
                <c:pt idx="7">
                  <c:v>2.7906976744186046E-2</c:v>
                </c:pt>
                <c:pt idx="8">
                  <c:v>0</c:v>
                </c:pt>
                <c:pt idx="9">
                  <c:v>0</c:v>
                </c:pt>
                <c:pt idx="10">
                  <c:v>9.3023255813953487E-3</c:v>
                </c:pt>
                <c:pt idx="11">
                  <c:v>8.8372093023255813E-2</c:v>
                </c:pt>
                <c:pt idx="12">
                  <c:v>7.441860465116279E-2</c:v>
                </c:pt>
                <c:pt idx="13">
                  <c:v>6.5116279069767441E-2</c:v>
                </c:pt>
                <c:pt idx="14">
                  <c:v>0</c:v>
                </c:pt>
                <c:pt idx="15">
                  <c:v>4.6511627906976744E-3</c:v>
                </c:pt>
                <c:pt idx="16">
                  <c:v>9.3023255813953487E-3</c:v>
                </c:pt>
                <c:pt idx="17">
                  <c:v>2.3255813953488372E-2</c:v>
                </c:pt>
                <c:pt idx="18">
                  <c:v>0</c:v>
                </c:pt>
                <c:pt idx="19">
                  <c:v>0</c:v>
                </c:pt>
                <c:pt idx="20">
                  <c:v>0</c:v>
                </c:pt>
                <c:pt idx="21">
                  <c:v>0</c:v>
                </c:pt>
                <c:pt idx="22">
                  <c:v>9.3023255813953487E-2</c:v>
                </c:pt>
                <c:pt idx="23">
                  <c:v>6.0465116279069767E-2</c:v>
                </c:pt>
                <c:pt idx="24">
                  <c:v>6.5116279069767441E-2</c:v>
                </c:pt>
                <c:pt idx="25">
                  <c:v>4.6511627906976744E-2</c:v>
                </c:pt>
                <c:pt idx="26">
                  <c:v>1.3953488372093023E-2</c:v>
                </c:pt>
                <c:pt idx="27">
                  <c:v>1.8604651162790697E-2</c:v>
                </c:pt>
                <c:pt idx="28">
                  <c:v>2.7906976744186046E-2</c:v>
                </c:pt>
                <c:pt idx="29">
                  <c:v>4.1860465116279069E-2</c:v>
                </c:pt>
                <c:pt idx="30">
                  <c:v>5.1162790697674418E-2</c:v>
                </c:pt>
                <c:pt idx="31">
                  <c:v>6.9767441860465115E-2</c:v>
                </c:pt>
              </c:numCache>
            </c:numRef>
          </c:val>
        </c:ser>
        <c:dLbls>
          <c:showLegendKey val="0"/>
          <c:showVal val="0"/>
          <c:showCatName val="0"/>
          <c:showSerName val="0"/>
          <c:showPercent val="0"/>
          <c:showBubbleSize val="0"/>
        </c:dLbls>
        <c:gapWidth val="219"/>
        <c:overlap val="-27"/>
        <c:axId val="278221208"/>
        <c:axId val="278221600"/>
      </c:barChart>
      <c:catAx>
        <c:axId val="278221208"/>
        <c:scaling>
          <c:orientation val="minMax"/>
        </c:scaling>
        <c:delete val="0"/>
        <c:axPos val="b"/>
        <c:title>
          <c:tx>
            <c:rich>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i="0" u="none" strike="noStrike" baseline="0">
                    <a:solidFill>
                      <a:schemeClr val="tx1"/>
                    </a:solidFill>
                    <a:effectLst/>
                  </a:rPr>
                  <a:t>GPU L1Cache nodes</a:t>
                </a:r>
                <a:endParaRPr lang="en-US" b="1">
                  <a:solidFill>
                    <a:schemeClr val="tx1"/>
                  </a:solidFill>
                </a:endParaRPr>
              </a:p>
            </c:rich>
          </c:tx>
          <c:layout/>
          <c:overlay val="0"/>
          <c:spPr>
            <a:noFill/>
            <a:ln>
              <a:noFill/>
            </a:ln>
            <a:effectLst/>
          </c:spPr>
          <c:txPr>
            <a:bodyPr rot="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278221600"/>
        <c:crosses val="autoZero"/>
        <c:auto val="1"/>
        <c:lblAlgn val="ctr"/>
        <c:lblOffset val="100"/>
        <c:tickLblSkip val="31"/>
        <c:noMultiLvlLbl val="0"/>
      </c:catAx>
      <c:valAx>
        <c:axId val="278221600"/>
        <c:scaling>
          <c:orientation val="minMax"/>
          <c:max val="0.1"/>
          <c:min val="0"/>
        </c:scaling>
        <c:delete val="0"/>
        <c:axPos val="l"/>
        <c:majorGridlines>
          <c:spPr>
            <a:ln w="9525" cap="flat" cmpd="sng" algn="ctr">
              <a:solidFill>
                <a:schemeClr val="tx1">
                  <a:lumMod val="15000"/>
                  <a:lumOff val="85000"/>
                </a:schemeClr>
              </a:solidFill>
              <a:prstDash val="dash"/>
              <a:round/>
            </a:ln>
            <a:effectLst/>
          </c:spPr>
        </c:majorGridlines>
        <c:title>
          <c:tx>
            <c:rich>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r>
                  <a:rPr lang="en-US" sz="1400" b="1" i="0" u="none" strike="noStrike" baseline="0">
                    <a:effectLst/>
                  </a:rPr>
                  <a:t>Injection Probability</a:t>
                </a:r>
                <a:endParaRPr lang="en-US" b="1"/>
              </a:p>
            </c:rich>
          </c:tx>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title>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278221208"/>
        <c:crosses val="autoZero"/>
        <c:crossBetween val="between"/>
        <c:majorUnit val="2.0000000000000004E-2"/>
      </c:valAx>
      <c:spPr>
        <a:noFill/>
        <a:ln>
          <a:solidFill>
            <a:schemeClr val="tx1"/>
          </a:solidFill>
        </a:ln>
        <a:effectLst/>
      </c:spPr>
    </c:plotArea>
    <c:plotVisOnly val="1"/>
    <c:dispBlanksAs val="gap"/>
    <c:showDLblsOverMax val="0"/>
  </c:chart>
  <c:spPr>
    <a:noFill/>
    <a:ln>
      <a:noFill/>
    </a:ln>
    <a:effectLst/>
  </c:spPr>
  <c:txPr>
    <a:bodyPr/>
    <a:lstStyle/>
    <a:p>
      <a:pPr>
        <a:defRPr sz="1400" b="1">
          <a:solidFill>
            <a:schemeClr val="tx1"/>
          </a:solidFill>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s>
</file>

<file path=ppt/drawings/drawing1.xml><?xml version="1.0" encoding="utf-8"?>
<c:userShapes xmlns:c="http://schemas.openxmlformats.org/drawingml/2006/chart">
  <cdr:relSizeAnchor xmlns:cdr="http://schemas.openxmlformats.org/drawingml/2006/chartDrawing">
    <cdr:from>
      <cdr:x>0.00182</cdr:x>
      <cdr:y>0.08329</cdr:y>
    </cdr:from>
    <cdr:to>
      <cdr:x>0.04989</cdr:x>
      <cdr:y>0.91384</cdr:y>
    </cdr:to>
    <cdr:sp macro="" textlink="">
      <cdr:nvSpPr>
        <cdr:cNvPr id="6" name="TextBox 4"/>
        <cdr:cNvSpPr txBox="1"/>
      </cdr:nvSpPr>
      <cdr:spPr>
        <a:xfrm xmlns:a="http://schemas.openxmlformats.org/drawingml/2006/main" rot="16200000">
          <a:off x="-1315464" y="1608677"/>
          <a:ext cx="2847975" cy="201804"/>
        </a:xfrm>
        <a:prstGeom xmlns:a="http://schemas.openxmlformats.org/drawingml/2006/main" prst="rect">
          <a:avLst/>
        </a:prstGeom>
        <a:solidFill xmlns:a="http://schemas.openxmlformats.org/drawingml/2006/main">
          <a:schemeClr val="lt1"/>
        </a:solidFill>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defPPr>
            <a:defRPr lang="en-US"/>
          </a:defPPr>
          <a:lvl1pPr algn="l" rtl="0" fontAlgn="base">
            <a:spcBef>
              <a:spcPct val="0"/>
            </a:spcBef>
            <a:spcAft>
              <a:spcPct val="0"/>
            </a:spcAft>
            <a:defRPr kern="1200">
              <a:solidFill>
                <a:schemeClr val="dk1"/>
              </a:solidFill>
              <a:latin typeface="+mn-lt"/>
              <a:ea typeface="+mn-ea"/>
              <a:cs typeface="+mn-cs"/>
            </a:defRPr>
          </a:lvl1pPr>
          <a:lvl2pPr marL="457200" algn="l" rtl="0" fontAlgn="base">
            <a:spcBef>
              <a:spcPct val="0"/>
            </a:spcBef>
            <a:spcAft>
              <a:spcPct val="0"/>
            </a:spcAft>
            <a:defRPr kern="1200">
              <a:solidFill>
                <a:schemeClr val="dk1"/>
              </a:solidFill>
              <a:latin typeface="+mn-lt"/>
              <a:ea typeface="+mn-ea"/>
              <a:cs typeface="+mn-cs"/>
            </a:defRPr>
          </a:lvl2pPr>
          <a:lvl3pPr marL="914400" algn="l" rtl="0" fontAlgn="base">
            <a:spcBef>
              <a:spcPct val="0"/>
            </a:spcBef>
            <a:spcAft>
              <a:spcPct val="0"/>
            </a:spcAft>
            <a:defRPr kern="1200">
              <a:solidFill>
                <a:schemeClr val="dk1"/>
              </a:solidFill>
              <a:latin typeface="+mn-lt"/>
              <a:ea typeface="+mn-ea"/>
              <a:cs typeface="+mn-cs"/>
            </a:defRPr>
          </a:lvl3pPr>
          <a:lvl4pPr marL="1371600" algn="l" rtl="0" fontAlgn="base">
            <a:spcBef>
              <a:spcPct val="0"/>
            </a:spcBef>
            <a:spcAft>
              <a:spcPct val="0"/>
            </a:spcAft>
            <a:defRPr kern="1200">
              <a:solidFill>
                <a:schemeClr val="dk1"/>
              </a:solidFill>
              <a:latin typeface="+mn-lt"/>
              <a:ea typeface="+mn-ea"/>
              <a:cs typeface="+mn-cs"/>
            </a:defRPr>
          </a:lvl4pPr>
          <a:lvl5pPr marL="1828800" algn="l" rtl="0" fontAlgn="base">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xmlns:a="http://schemas.openxmlformats.org/drawingml/2006/main">
          <a:pPr algn="ctr"/>
          <a:r>
            <a:rPr lang="en-US" sz="1800" b="1" dirty="0" smtClean="0">
              <a:solidFill>
                <a:schemeClr val="tx1"/>
              </a:solidFill>
            </a:rPr>
            <a:t>Injection rate</a:t>
          </a:r>
          <a:endParaRPr lang="en-US" sz="1800" b="1" dirty="0">
            <a:solidFill>
              <a:schemeClr val="tx1"/>
            </a:solidFill>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4229" tIns="47114" rIns="94229" bIns="47114"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4022725" y="0"/>
            <a:ext cx="3078163" cy="469900"/>
          </a:xfrm>
          <a:prstGeom prst="rect">
            <a:avLst/>
          </a:prstGeom>
        </p:spPr>
        <p:txBody>
          <a:bodyPr vert="horz" lIns="94229" tIns="47114" rIns="94229" bIns="47114" rtlCol="0"/>
          <a:lstStyle>
            <a:lvl1pPr algn="r" fontAlgn="auto">
              <a:spcBef>
                <a:spcPts val="0"/>
              </a:spcBef>
              <a:spcAft>
                <a:spcPts val="0"/>
              </a:spcAft>
              <a:defRPr sz="1200">
                <a:latin typeface="+mn-lt"/>
                <a:cs typeface="+mn-cs"/>
              </a:defRPr>
            </a:lvl1pPr>
          </a:lstStyle>
          <a:p>
            <a:pPr>
              <a:defRPr/>
            </a:pPr>
            <a:fld id="{6569A6F2-41E5-4487-BD96-5B3320428D3B}" type="datetimeFigureOut">
              <a:rPr lang="en-US"/>
              <a:pPr>
                <a:defRPr/>
              </a:pPr>
              <a:t>3/18/2016</a:t>
            </a:fld>
            <a:endParaRPr lang="en-US"/>
          </a:p>
        </p:txBody>
      </p:sp>
      <p:sp>
        <p:nvSpPr>
          <p:cNvPr id="4" name="Footer Placeholder 3"/>
          <p:cNvSpPr>
            <a:spLocks noGrp="1"/>
          </p:cNvSpPr>
          <p:nvPr>
            <p:ph type="ftr" sz="quarter" idx="2"/>
          </p:nvPr>
        </p:nvSpPr>
        <p:spPr>
          <a:xfrm>
            <a:off x="0" y="8916988"/>
            <a:ext cx="3078163" cy="469900"/>
          </a:xfrm>
          <a:prstGeom prst="rect">
            <a:avLst/>
          </a:prstGeom>
        </p:spPr>
        <p:txBody>
          <a:bodyPr vert="horz" lIns="94229" tIns="47114" rIns="94229" bIns="47114"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4022725" y="8916988"/>
            <a:ext cx="3078163" cy="469900"/>
          </a:xfrm>
          <a:prstGeom prst="rect">
            <a:avLst/>
          </a:prstGeom>
        </p:spPr>
        <p:txBody>
          <a:bodyPr vert="horz" lIns="94229" tIns="47114" rIns="94229" bIns="47114" rtlCol="0" anchor="b"/>
          <a:lstStyle>
            <a:lvl1pPr algn="r" fontAlgn="auto">
              <a:spcBef>
                <a:spcPts val="0"/>
              </a:spcBef>
              <a:spcAft>
                <a:spcPts val="0"/>
              </a:spcAft>
              <a:defRPr sz="1200">
                <a:latin typeface="+mn-lt"/>
                <a:cs typeface="+mn-cs"/>
              </a:defRPr>
            </a:lvl1pPr>
          </a:lstStyle>
          <a:p>
            <a:pPr>
              <a:defRPr/>
            </a:pPr>
            <a:fld id="{F3E149D6-DCAC-453C-9646-F7ED99F1CBFB}" type="slidenum">
              <a:rPr lang="en-US"/>
              <a:pPr>
                <a:defRPr/>
              </a:pPr>
              <a:t>‹#›</a:t>
            </a:fld>
            <a:endParaRPr lang="en-US"/>
          </a:p>
        </p:txBody>
      </p:sp>
    </p:spTree>
    <p:extLst>
      <p:ext uri="{BB962C8B-B14F-4D97-AF65-F5344CB8AC3E}">
        <p14:creationId xmlns:p14="http://schemas.microsoft.com/office/powerpoint/2010/main" val="290905576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png>
</file>

<file path=ppt/media/image3.png>
</file>

<file path=ppt/media/image4.png>
</file>

<file path=ppt/media/image5.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4229" tIns="47114" rIns="94229" bIns="47114" rtlCol="0"/>
          <a:lstStyle>
            <a:lvl1pPr algn="l" fontAlgn="auto">
              <a:spcBef>
                <a:spcPts val="0"/>
              </a:spcBef>
              <a:spcAft>
                <a:spcPts val="0"/>
              </a:spcAft>
              <a:defRPr sz="900">
                <a:latin typeface="+mn-lt"/>
                <a:cs typeface="+mn-cs"/>
              </a:defRPr>
            </a:lvl1pPr>
          </a:lstStyle>
          <a:p>
            <a:pPr>
              <a:defRPr/>
            </a:pPr>
            <a:endParaRPr lang="en-US"/>
          </a:p>
        </p:txBody>
      </p:sp>
      <p:sp>
        <p:nvSpPr>
          <p:cNvPr id="3" name="Date Placeholder 2"/>
          <p:cNvSpPr>
            <a:spLocks noGrp="1"/>
          </p:cNvSpPr>
          <p:nvPr>
            <p:ph type="dt" idx="1"/>
          </p:nvPr>
        </p:nvSpPr>
        <p:spPr>
          <a:xfrm>
            <a:off x="4022725" y="0"/>
            <a:ext cx="3078163" cy="469900"/>
          </a:xfrm>
          <a:prstGeom prst="rect">
            <a:avLst/>
          </a:prstGeom>
        </p:spPr>
        <p:txBody>
          <a:bodyPr vert="horz" lIns="94229" tIns="47114" rIns="94229" bIns="47114" rtlCol="0"/>
          <a:lstStyle>
            <a:lvl1pPr algn="r" fontAlgn="auto">
              <a:spcBef>
                <a:spcPts val="0"/>
              </a:spcBef>
              <a:spcAft>
                <a:spcPts val="0"/>
              </a:spcAft>
              <a:defRPr sz="900">
                <a:latin typeface="+mn-lt"/>
                <a:cs typeface="+mn-cs"/>
              </a:defRPr>
            </a:lvl1pPr>
          </a:lstStyle>
          <a:p>
            <a:pPr>
              <a:defRPr/>
            </a:pPr>
            <a:fld id="{38607A5D-693E-4C63-ACF6-88FE3734317C}" type="datetimeFigureOut">
              <a:rPr lang="en-US"/>
              <a:pPr>
                <a:defRPr/>
              </a:pPr>
              <a:t>3/18/2016</a:t>
            </a:fld>
            <a:endParaRPr lang="en-US"/>
          </a:p>
        </p:txBody>
      </p:sp>
      <p:sp>
        <p:nvSpPr>
          <p:cNvPr id="4" name="Slide Image Placeholder 3"/>
          <p:cNvSpPr>
            <a:spLocks noGrp="1" noRot="1" noChangeAspect="1"/>
          </p:cNvSpPr>
          <p:nvPr>
            <p:ph type="sldImg" idx="2"/>
          </p:nvPr>
        </p:nvSpPr>
        <p:spPr>
          <a:xfrm>
            <a:off x="1204913" y="704850"/>
            <a:ext cx="4692650" cy="3519488"/>
          </a:xfrm>
          <a:prstGeom prst="rect">
            <a:avLst/>
          </a:prstGeom>
          <a:noFill/>
          <a:ln w="12700">
            <a:solidFill>
              <a:prstClr val="black"/>
            </a:solidFill>
          </a:ln>
        </p:spPr>
        <p:txBody>
          <a:bodyPr vert="horz" lIns="94229" tIns="47114" rIns="94229" bIns="47114" rtlCol="0" anchor="ctr"/>
          <a:lstStyle/>
          <a:p>
            <a:pPr lvl="0"/>
            <a:endParaRPr lang="en-US" noProof="0"/>
          </a:p>
        </p:txBody>
      </p:sp>
      <p:sp>
        <p:nvSpPr>
          <p:cNvPr id="5" name="Notes Placeholder 4"/>
          <p:cNvSpPr>
            <a:spLocks noGrp="1"/>
          </p:cNvSpPr>
          <p:nvPr>
            <p:ph type="body" sz="quarter" idx="3"/>
          </p:nvPr>
        </p:nvSpPr>
        <p:spPr>
          <a:xfrm>
            <a:off x="377825" y="4483100"/>
            <a:ext cx="6346825" cy="4224338"/>
          </a:xfrm>
          <a:prstGeom prst="rect">
            <a:avLst/>
          </a:prstGeom>
        </p:spPr>
        <p:txBody>
          <a:bodyPr vert="horz" lIns="94229" tIns="47114" rIns="94229" bIns="47114" rtlCol="0"/>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6" name="Footer Placeholder 5"/>
          <p:cNvSpPr>
            <a:spLocks noGrp="1"/>
          </p:cNvSpPr>
          <p:nvPr>
            <p:ph type="ftr" sz="quarter" idx="4"/>
          </p:nvPr>
        </p:nvSpPr>
        <p:spPr>
          <a:xfrm>
            <a:off x="0" y="8916988"/>
            <a:ext cx="3078163" cy="469900"/>
          </a:xfrm>
          <a:prstGeom prst="rect">
            <a:avLst/>
          </a:prstGeom>
        </p:spPr>
        <p:txBody>
          <a:bodyPr vert="horz" lIns="94229" tIns="47114" rIns="94229" bIns="47114" rtlCol="0" anchor="b"/>
          <a:lstStyle>
            <a:lvl1pPr algn="l" fontAlgn="auto">
              <a:spcBef>
                <a:spcPts val="0"/>
              </a:spcBef>
              <a:spcAft>
                <a:spcPts val="0"/>
              </a:spcAft>
              <a:defRPr sz="9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4022725" y="8916988"/>
            <a:ext cx="3078163" cy="469900"/>
          </a:xfrm>
          <a:prstGeom prst="rect">
            <a:avLst/>
          </a:prstGeom>
        </p:spPr>
        <p:txBody>
          <a:bodyPr vert="horz" lIns="94229" tIns="47114" rIns="94229" bIns="47114" rtlCol="0" anchor="b"/>
          <a:lstStyle>
            <a:lvl1pPr algn="r" fontAlgn="auto">
              <a:spcBef>
                <a:spcPts val="0"/>
              </a:spcBef>
              <a:spcAft>
                <a:spcPts val="0"/>
              </a:spcAft>
              <a:defRPr sz="900">
                <a:latin typeface="+mn-lt"/>
                <a:cs typeface="+mn-cs"/>
              </a:defRPr>
            </a:lvl1pPr>
          </a:lstStyle>
          <a:p>
            <a:pPr>
              <a:defRPr/>
            </a:pPr>
            <a:fld id="{829AFB38-0ABE-46A6-A2CD-91E75B392D15}" type="slidenum">
              <a:rPr lang="en-US"/>
              <a:pPr>
                <a:defRPr/>
              </a:pPr>
              <a:t>‹#›</a:t>
            </a:fld>
            <a:endParaRPr lang="en-US"/>
          </a:p>
        </p:txBody>
      </p:sp>
    </p:spTree>
    <p:extLst>
      <p:ext uri="{BB962C8B-B14F-4D97-AF65-F5344CB8AC3E}">
        <p14:creationId xmlns:p14="http://schemas.microsoft.com/office/powerpoint/2010/main" val="1317714628"/>
      </p:ext>
    </p:extLst>
  </p:cSld>
  <p:clrMap bg1="lt1" tx1="dk1" bg2="lt2" tx2="dk2" accent1="accent1" accent2="accent2" accent3="accent3" accent4="accent4" accent5="accent5" accent6="accent6" hlink="hlink" folHlink="folHlink"/>
  <p:notesStyle>
    <a:lvl1pPr marL="115888" indent="-115888" algn="l" rtl="0" eaLnBrk="0" fontAlgn="base" hangingPunct="0">
      <a:spcBef>
        <a:spcPct val="30000"/>
      </a:spcBef>
      <a:spcAft>
        <a:spcPct val="0"/>
      </a:spcAft>
      <a:buFont typeface="Wingdings 3" pitchFamily="18" charset="2"/>
      <a:buChar char="}"/>
      <a:defRPr sz="1000" kern="1200">
        <a:solidFill>
          <a:schemeClr val="tx1"/>
        </a:solidFill>
        <a:latin typeface="+mn-lt"/>
        <a:ea typeface="+mn-ea"/>
        <a:cs typeface="+mn-cs"/>
      </a:defRPr>
    </a:lvl1pPr>
    <a:lvl2pPr marL="406400" indent="-171450" algn="l" rtl="0" eaLnBrk="0" fontAlgn="base" hangingPunct="0">
      <a:spcBef>
        <a:spcPct val="30000"/>
      </a:spcBef>
      <a:spcAft>
        <a:spcPct val="0"/>
      </a:spcAft>
      <a:buFont typeface="Arial" charset="0"/>
      <a:buChar char="–"/>
      <a:defRPr sz="1000" kern="1200">
        <a:solidFill>
          <a:schemeClr val="tx1"/>
        </a:solidFill>
        <a:latin typeface="+mn-lt"/>
        <a:ea typeface="+mn-ea"/>
        <a:cs typeface="+mn-cs"/>
      </a:defRPr>
    </a:lvl2pPr>
    <a:lvl3pPr marL="573088" indent="-115888" algn="l" rtl="0" eaLnBrk="0" fontAlgn="base" hangingPunct="0">
      <a:spcBef>
        <a:spcPct val="30000"/>
      </a:spcBef>
      <a:spcAft>
        <a:spcPct val="0"/>
      </a:spcAft>
      <a:buFont typeface="Arial" charset="0"/>
      <a:buChar char="•"/>
      <a:defRPr sz="1000" kern="1200">
        <a:solidFill>
          <a:schemeClr val="tx1"/>
        </a:solidFill>
        <a:latin typeface="+mn-lt"/>
        <a:ea typeface="+mn-ea"/>
        <a:cs typeface="+mn-cs"/>
      </a:defRPr>
    </a:lvl3pPr>
    <a:lvl4pPr marL="914400" algn="l" rtl="0" eaLnBrk="0" fontAlgn="base" hangingPunct="0">
      <a:spcBef>
        <a:spcPct val="30000"/>
      </a:spcBef>
      <a:spcAft>
        <a:spcPct val="0"/>
      </a:spcAft>
      <a:defRPr sz="1000" kern="1200">
        <a:solidFill>
          <a:schemeClr val="tx1"/>
        </a:solidFill>
        <a:latin typeface="+mn-lt"/>
        <a:ea typeface="+mn-ea"/>
        <a:cs typeface="+mn-cs"/>
      </a:defRPr>
    </a:lvl4pPr>
    <a:lvl5pPr marL="1149350" algn="l" rtl="0" eaLnBrk="0" fontAlgn="base" hangingPunct="0">
      <a:spcBef>
        <a:spcPct val="30000"/>
      </a:spcBef>
      <a:spcAft>
        <a:spcPct val="0"/>
      </a:spcAft>
      <a:defRPr sz="10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a:t>
            </a:fld>
            <a:endParaRPr lang="en-US"/>
          </a:p>
        </p:txBody>
      </p:sp>
    </p:spTree>
    <p:extLst>
      <p:ext uri="{BB962C8B-B14F-4D97-AF65-F5344CB8AC3E}">
        <p14:creationId xmlns:p14="http://schemas.microsoft.com/office/powerpoint/2010/main" val="818765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11</a:t>
            </a:fld>
            <a:endParaRPr lang="en-US"/>
          </a:p>
        </p:txBody>
      </p:sp>
    </p:spTree>
    <p:extLst>
      <p:ext uri="{BB962C8B-B14F-4D97-AF65-F5344CB8AC3E}">
        <p14:creationId xmlns:p14="http://schemas.microsoft.com/office/powerpoint/2010/main" val="1160634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12</a:t>
            </a:fld>
            <a:endParaRPr lang="en-US"/>
          </a:p>
        </p:txBody>
      </p:sp>
    </p:spTree>
    <p:extLst>
      <p:ext uri="{BB962C8B-B14F-4D97-AF65-F5344CB8AC3E}">
        <p14:creationId xmlns:p14="http://schemas.microsoft.com/office/powerpoint/2010/main" val="36528414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13</a:t>
            </a:fld>
            <a:endParaRPr lang="en-US"/>
          </a:p>
        </p:txBody>
      </p:sp>
    </p:spTree>
    <p:extLst>
      <p:ext uri="{BB962C8B-B14F-4D97-AF65-F5344CB8AC3E}">
        <p14:creationId xmlns:p14="http://schemas.microsoft.com/office/powerpoint/2010/main" val="25934634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14</a:t>
            </a:fld>
            <a:endParaRPr lang="en-US"/>
          </a:p>
        </p:txBody>
      </p:sp>
    </p:spTree>
    <p:extLst>
      <p:ext uri="{BB962C8B-B14F-4D97-AF65-F5344CB8AC3E}">
        <p14:creationId xmlns:p14="http://schemas.microsoft.com/office/powerpoint/2010/main" val="41201547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15</a:t>
            </a:fld>
            <a:endParaRPr lang="en-US"/>
          </a:p>
        </p:txBody>
      </p:sp>
    </p:spTree>
    <p:extLst>
      <p:ext uri="{BB962C8B-B14F-4D97-AF65-F5344CB8AC3E}">
        <p14:creationId xmlns:p14="http://schemas.microsoft.com/office/powerpoint/2010/main" val="41500749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16</a:t>
            </a:fld>
            <a:endParaRPr lang="en-US"/>
          </a:p>
        </p:txBody>
      </p:sp>
    </p:spTree>
    <p:extLst>
      <p:ext uri="{BB962C8B-B14F-4D97-AF65-F5344CB8AC3E}">
        <p14:creationId xmlns:p14="http://schemas.microsoft.com/office/powerpoint/2010/main" val="765337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17</a:t>
            </a:fld>
            <a:endParaRPr lang="en-US"/>
          </a:p>
        </p:txBody>
      </p:sp>
    </p:spTree>
    <p:extLst>
      <p:ext uri="{BB962C8B-B14F-4D97-AF65-F5344CB8AC3E}">
        <p14:creationId xmlns:p14="http://schemas.microsoft.com/office/powerpoint/2010/main" val="11931370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18</a:t>
            </a:fld>
            <a:endParaRPr lang="en-US"/>
          </a:p>
        </p:txBody>
      </p:sp>
    </p:spTree>
    <p:extLst>
      <p:ext uri="{BB962C8B-B14F-4D97-AF65-F5344CB8AC3E}">
        <p14:creationId xmlns:p14="http://schemas.microsoft.com/office/powerpoint/2010/main" val="42420729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19</a:t>
            </a:fld>
            <a:endParaRPr lang="en-US"/>
          </a:p>
        </p:txBody>
      </p:sp>
    </p:spTree>
    <p:extLst>
      <p:ext uri="{BB962C8B-B14F-4D97-AF65-F5344CB8AC3E}">
        <p14:creationId xmlns:p14="http://schemas.microsoft.com/office/powerpoint/2010/main" val="349886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20</a:t>
            </a:fld>
            <a:endParaRPr lang="en-US"/>
          </a:p>
        </p:txBody>
      </p:sp>
    </p:spTree>
    <p:extLst>
      <p:ext uri="{BB962C8B-B14F-4D97-AF65-F5344CB8AC3E}">
        <p14:creationId xmlns:p14="http://schemas.microsoft.com/office/powerpoint/2010/main" val="1777390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3</a:t>
            </a:fld>
            <a:endParaRPr lang="en-US"/>
          </a:p>
        </p:txBody>
      </p:sp>
    </p:spTree>
    <p:extLst>
      <p:ext uri="{BB962C8B-B14F-4D97-AF65-F5344CB8AC3E}">
        <p14:creationId xmlns:p14="http://schemas.microsoft.com/office/powerpoint/2010/main" val="288176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21</a:t>
            </a:fld>
            <a:endParaRPr lang="en-US"/>
          </a:p>
        </p:txBody>
      </p:sp>
    </p:spTree>
    <p:extLst>
      <p:ext uri="{BB962C8B-B14F-4D97-AF65-F5344CB8AC3E}">
        <p14:creationId xmlns:p14="http://schemas.microsoft.com/office/powerpoint/2010/main" val="24739554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22</a:t>
            </a:fld>
            <a:endParaRPr lang="en-US"/>
          </a:p>
        </p:txBody>
      </p:sp>
    </p:spTree>
    <p:extLst>
      <p:ext uri="{BB962C8B-B14F-4D97-AF65-F5344CB8AC3E}">
        <p14:creationId xmlns:p14="http://schemas.microsoft.com/office/powerpoint/2010/main" val="4137070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5888" indent="-115888"/>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23</a:t>
            </a:fld>
            <a:endParaRPr lang="en-US"/>
          </a:p>
        </p:txBody>
      </p:sp>
    </p:spTree>
    <p:extLst>
      <p:ext uri="{BB962C8B-B14F-4D97-AF65-F5344CB8AC3E}">
        <p14:creationId xmlns:p14="http://schemas.microsoft.com/office/powerpoint/2010/main" val="39765381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24</a:t>
            </a:fld>
            <a:endParaRPr lang="en-US"/>
          </a:p>
        </p:txBody>
      </p:sp>
    </p:spTree>
    <p:extLst>
      <p:ext uri="{BB962C8B-B14F-4D97-AF65-F5344CB8AC3E}">
        <p14:creationId xmlns:p14="http://schemas.microsoft.com/office/powerpoint/2010/main" val="3653020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25</a:t>
            </a:fld>
            <a:endParaRPr lang="en-US"/>
          </a:p>
        </p:txBody>
      </p:sp>
    </p:spTree>
    <p:extLst>
      <p:ext uri="{BB962C8B-B14F-4D97-AF65-F5344CB8AC3E}">
        <p14:creationId xmlns:p14="http://schemas.microsoft.com/office/powerpoint/2010/main" val="2244086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4</a:t>
            </a:fld>
            <a:endParaRPr lang="en-US"/>
          </a:p>
        </p:txBody>
      </p:sp>
    </p:spTree>
    <p:extLst>
      <p:ext uri="{BB962C8B-B14F-4D97-AF65-F5344CB8AC3E}">
        <p14:creationId xmlns:p14="http://schemas.microsoft.com/office/powerpoint/2010/main" val="3737530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5</a:t>
            </a:fld>
            <a:endParaRPr lang="en-US"/>
          </a:p>
        </p:txBody>
      </p:sp>
    </p:spTree>
    <p:extLst>
      <p:ext uri="{BB962C8B-B14F-4D97-AF65-F5344CB8AC3E}">
        <p14:creationId xmlns:p14="http://schemas.microsoft.com/office/powerpoint/2010/main" val="26277129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6</a:t>
            </a:fld>
            <a:endParaRPr lang="en-US"/>
          </a:p>
        </p:txBody>
      </p:sp>
    </p:spTree>
    <p:extLst>
      <p:ext uri="{BB962C8B-B14F-4D97-AF65-F5344CB8AC3E}">
        <p14:creationId xmlns:p14="http://schemas.microsoft.com/office/powerpoint/2010/main" val="3376414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7</a:t>
            </a:fld>
            <a:endParaRPr lang="en-US"/>
          </a:p>
        </p:txBody>
      </p:sp>
    </p:spTree>
    <p:extLst>
      <p:ext uri="{BB962C8B-B14F-4D97-AF65-F5344CB8AC3E}">
        <p14:creationId xmlns:p14="http://schemas.microsoft.com/office/powerpoint/2010/main" val="4003187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5888" marR="0" indent="-115888" algn="l" defTabSz="914400" rtl="0" eaLnBrk="0" fontAlgn="base" latinLnBrk="0" hangingPunct="0">
              <a:lnSpc>
                <a:spcPct val="100000"/>
              </a:lnSpc>
              <a:spcBef>
                <a:spcPct val="30000"/>
              </a:spcBef>
              <a:spcAft>
                <a:spcPct val="0"/>
              </a:spcAft>
              <a:buClrTx/>
              <a:buSzTx/>
              <a:buFont typeface="Wingdings 3" pitchFamily="18" charset="2"/>
              <a:buChar char="}"/>
              <a:tabLst/>
              <a:defRPr/>
            </a:pPr>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8</a:t>
            </a:fld>
            <a:endParaRPr lang="en-US"/>
          </a:p>
        </p:txBody>
      </p:sp>
    </p:spTree>
    <p:extLst>
      <p:ext uri="{BB962C8B-B14F-4D97-AF65-F5344CB8AC3E}">
        <p14:creationId xmlns:p14="http://schemas.microsoft.com/office/powerpoint/2010/main" val="2832645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9</a:t>
            </a:fld>
            <a:endParaRPr lang="en-US"/>
          </a:p>
        </p:txBody>
      </p:sp>
    </p:spTree>
    <p:extLst>
      <p:ext uri="{BB962C8B-B14F-4D97-AF65-F5344CB8AC3E}">
        <p14:creationId xmlns:p14="http://schemas.microsoft.com/office/powerpoint/2010/main" val="4182825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9AFB38-0ABE-46A6-A2CD-91E75B392D15}" type="slidenum">
              <a:rPr lang="en-US" smtClean="0"/>
              <a:pPr>
                <a:defRPr/>
              </a:pPr>
              <a:t>10</a:t>
            </a:fld>
            <a:endParaRPr lang="en-US"/>
          </a:p>
        </p:txBody>
      </p:sp>
    </p:spTree>
    <p:extLst>
      <p:ext uri="{BB962C8B-B14F-4D97-AF65-F5344CB8AC3E}">
        <p14:creationId xmlns:p14="http://schemas.microsoft.com/office/powerpoint/2010/main" val="28670480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Not Animated">
    <p:spTree>
      <p:nvGrpSpPr>
        <p:cNvPr id="1" name=""/>
        <p:cNvGrpSpPr/>
        <p:nvPr/>
      </p:nvGrpSpPr>
      <p:grpSpPr>
        <a:xfrm>
          <a:off x="0" y="0"/>
          <a:ext cx="0" cy="0"/>
          <a:chOff x="0" y="0"/>
          <a:chExt cx="0" cy="0"/>
        </a:xfrm>
      </p:grpSpPr>
      <p:pic>
        <p:nvPicPr>
          <p:cNvPr id="10" name="Picture 12"/>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7082971" y="341313"/>
            <a:ext cx="1961734" cy="766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ight Triangle 10"/>
          <p:cNvSpPr/>
          <p:nvPr userDrawn="1"/>
        </p:nvSpPr>
        <p:spPr>
          <a:xfrm flipH="1">
            <a:off x="8618538" y="4033838"/>
            <a:ext cx="204787" cy="204787"/>
          </a:xfrm>
          <a:prstGeom prst="rtTriangl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rgbClr val="FF0000"/>
              </a:solidFill>
            </a:endParaRPr>
          </a:p>
        </p:txBody>
      </p:sp>
      <p:sp>
        <p:nvSpPr>
          <p:cNvPr id="12" name="Parallelogram 11"/>
          <p:cNvSpPr/>
          <p:nvPr userDrawn="1"/>
        </p:nvSpPr>
        <p:spPr>
          <a:xfrm>
            <a:off x="2874963" y="5292725"/>
            <a:ext cx="4030662" cy="965200"/>
          </a:xfrm>
          <a:prstGeom prst="parallelogram">
            <a:avLst>
              <a:gd name="adj" fmla="val 99186"/>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sz="2800" dirty="0">
              <a:solidFill>
                <a:schemeClr val="bg1"/>
              </a:solidFill>
              <a:latin typeface="+mj-lt"/>
            </a:endParaRPr>
          </a:p>
        </p:txBody>
      </p:sp>
      <p:sp>
        <p:nvSpPr>
          <p:cNvPr id="14" name="Parallelogram 13"/>
          <p:cNvSpPr/>
          <p:nvPr userDrawn="1"/>
        </p:nvSpPr>
        <p:spPr>
          <a:xfrm rot="8020427" flipV="1">
            <a:off x="2180432" y="4693444"/>
            <a:ext cx="2387600" cy="1316037"/>
          </a:xfrm>
          <a:prstGeom prst="parallelogram">
            <a:avLst>
              <a:gd name="adj" fmla="val 99186"/>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sz="2800" dirty="0">
              <a:solidFill>
                <a:schemeClr val="bg1"/>
              </a:solidFill>
              <a:latin typeface="+mj-lt"/>
            </a:endParaRPr>
          </a:p>
        </p:txBody>
      </p:sp>
      <p:sp>
        <p:nvSpPr>
          <p:cNvPr id="16" name="Parallelogram 15"/>
          <p:cNvSpPr/>
          <p:nvPr userDrawn="1"/>
        </p:nvSpPr>
        <p:spPr>
          <a:xfrm>
            <a:off x="2874963" y="5292725"/>
            <a:ext cx="4030662" cy="965200"/>
          </a:xfrm>
          <a:prstGeom prst="parallelogram">
            <a:avLst>
              <a:gd name="adj" fmla="val 99186"/>
            </a:avLst>
          </a:prstGeom>
          <a:solidFill>
            <a:schemeClr val="accent3">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bg1"/>
              </a:solidFill>
            </a:endParaRPr>
          </a:p>
        </p:txBody>
      </p:sp>
      <p:sp>
        <p:nvSpPr>
          <p:cNvPr id="20" name="Title 1"/>
          <p:cNvSpPr>
            <a:spLocks noGrp="1"/>
          </p:cNvSpPr>
          <p:nvPr>
            <p:ph type="ctrTitle"/>
          </p:nvPr>
        </p:nvSpPr>
        <p:spPr>
          <a:xfrm>
            <a:off x="4890178" y="3102681"/>
            <a:ext cx="3692232" cy="1228655"/>
          </a:xfrm>
        </p:spPr>
        <p:txBody>
          <a:bodyPr tIns="0" bIns="0" anchor="b"/>
          <a:lstStyle>
            <a:lvl1pPr algn="r">
              <a:defRPr b="1" cap="all" baseline="0">
                <a:solidFill>
                  <a:schemeClr val="tx1"/>
                </a:solidFill>
              </a:defRPr>
            </a:lvl1pPr>
          </a:lstStyle>
          <a:p>
            <a:r>
              <a:rPr lang="en-US" smtClean="0"/>
              <a:t>Click to edit Master title style</a:t>
            </a:r>
            <a:endParaRPr lang="en-US" dirty="0"/>
          </a:p>
        </p:txBody>
      </p:sp>
      <p:sp>
        <p:nvSpPr>
          <p:cNvPr id="21" name="Subtitle 2"/>
          <p:cNvSpPr>
            <a:spLocks noGrp="1"/>
          </p:cNvSpPr>
          <p:nvPr>
            <p:ph type="subTitle" idx="1"/>
          </p:nvPr>
        </p:nvSpPr>
        <p:spPr>
          <a:xfrm>
            <a:off x="4890178" y="4407446"/>
            <a:ext cx="3692233" cy="640080"/>
          </a:xfrm>
        </p:spPr>
        <p:txBody>
          <a:bodyPr tIns="0" bIns="0">
            <a:noAutofit/>
          </a:bodyPr>
          <a:lstStyle>
            <a:lvl1pPr marL="0" indent="0" algn="r">
              <a:spcBef>
                <a:spcPts val="0"/>
              </a:spcBef>
              <a:spcAft>
                <a:spcPts val="0"/>
              </a:spcAft>
              <a:buNone/>
              <a:defRPr sz="1800" cap="all"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1081912966"/>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02">
    <p:spTree>
      <p:nvGrpSpPr>
        <p:cNvPr id="1" name=""/>
        <p:cNvGrpSpPr/>
        <p:nvPr/>
      </p:nvGrpSpPr>
      <p:grpSpPr>
        <a:xfrm>
          <a:off x="0" y="0"/>
          <a:ext cx="0" cy="0"/>
          <a:chOff x="0" y="0"/>
          <a:chExt cx="0" cy="0"/>
        </a:xfrm>
      </p:grpSpPr>
      <p:sp>
        <p:nvSpPr>
          <p:cNvPr id="10" name="Right Triangle 9"/>
          <p:cNvSpPr/>
          <p:nvPr userDrawn="1"/>
        </p:nvSpPr>
        <p:spPr>
          <a:xfrm flipH="1">
            <a:off x="7272338" y="3965575"/>
            <a:ext cx="153987" cy="204788"/>
          </a:xfrm>
          <a:prstGeom prst="rtTriangl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Parallelogram 10"/>
          <p:cNvSpPr/>
          <p:nvPr userDrawn="1"/>
        </p:nvSpPr>
        <p:spPr>
          <a:xfrm>
            <a:off x="4388299" y="4452938"/>
            <a:ext cx="4029075" cy="966787"/>
          </a:xfrm>
          <a:prstGeom prst="parallelogram">
            <a:avLst>
              <a:gd name="adj" fmla="val 99186"/>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endParaRPr lang="en-US" sz="2800" dirty="0">
              <a:solidFill>
                <a:schemeClr val="bg1"/>
              </a:solidFill>
              <a:latin typeface="+mj-lt"/>
            </a:endParaRPr>
          </a:p>
        </p:txBody>
      </p:sp>
      <p:sp>
        <p:nvSpPr>
          <p:cNvPr id="12" name="Parallelogram 11"/>
          <p:cNvSpPr/>
          <p:nvPr userDrawn="1"/>
        </p:nvSpPr>
        <p:spPr>
          <a:xfrm>
            <a:off x="7637912" y="5038725"/>
            <a:ext cx="990600" cy="381000"/>
          </a:xfrm>
          <a:prstGeom prst="parallelogram">
            <a:avLst>
              <a:gd name="adj" fmla="val 99186"/>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bg1"/>
              </a:solidFill>
            </a:endParaRPr>
          </a:p>
        </p:txBody>
      </p:sp>
      <p:sp>
        <p:nvSpPr>
          <p:cNvPr id="13" name="Title 1"/>
          <p:cNvSpPr>
            <a:spLocks noGrp="1"/>
          </p:cNvSpPr>
          <p:nvPr>
            <p:ph type="ctrTitle"/>
          </p:nvPr>
        </p:nvSpPr>
        <p:spPr>
          <a:xfrm>
            <a:off x="3344194" y="2541289"/>
            <a:ext cx="3851859" cy="1841409"/>
          </a:xfrm>
        </p:spPr>
        <p:txBody>
          <a:bodyPr tIns="0" bIns="0" anchor="b"/>
          <a:lstStyle>
            <a:lvl1pPr algn="r">
              <a:defRPr sz="6600" b="0" cap="none" baseline="0">
                <a:solidFill>
                  <a:schemeClr val="tx1"/>
                </a:solidFill>
              </a:defRPr>
            </a:lvl1pPr>
          </a:lstStyle>
          <a:p>
            <a:r>
              <a:rPr lang="en-US" smtClean="0"/>
              <a:t>Click to edit Master title style</a:t>
            </a:r>
            <a:endParaRPr lang="en-US" dirty="0"/>
          </a:p>
        </p:txBody>
      </p:sp>
      <p:pic>
        <p:nvPicPr>
          <p:cNvPr id="6" name="Picture 14"/>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95419" y="350383"/>
            <a:ext cx="1201737"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5913379"/>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6768" y="306706"/>
            <a:ext cx="7680960" cy="474345"/>
          </a:xfrm>
        </p:spPr>
        <p:txBody>
          <a:bodyPr/>
          <a:lstStyle>
            <a:lvl1pPr>
              <a:defRPr baseline="0">
                <a:solidFill>
                  <a:schemeClr val="tx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274388" y="1381123"/>
            <a:ext cx="8595360" cy="4937760"/>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rgbClr val="000000"/>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5" name="Text Placeholder 8"/>
          <p:cNvSpPr>
            <a:spLocks noGrp="1"/>
          </p:cNvSpPr>
          <p:nvPr>
            <p:ph type="body" sz="quarter" idx="10"/>
          </p:nvPr>
        </p:nvSpPr>
        <p:spPr>
          <a:xfrm>
            <a:off x="274388" y="752474"/>
            <a:ext cx="7680960" cy="285750"/>
          </a:xfrm>
        </p:spPr>
        <p:txBody>
          <a:bodyPr tIns="0" bIns="0">
            <a:noAutofit/>
          </a:bodyPr>
          <a:lstStyle>
            <a:lvl1pPr marL="0" indent="0" algn="l" defTabSz="914400" rtl="0" eaLnBrk="1" latinLnBrk="0" hangingPunct="1">
              <a:spcBef>
                <a:spcPct val="0"/>
              </a:spcBef>
              <a:buNone/>
              <a:defRPr lang="en-US" sz="1800" strike="noStrike" kern="1200" cap="all" baseline="0" dirty="0" smtClean="0">
                <a:solidFill>
                  <a:schemeClr val="tx1"/>
                </a:solidFill>
                <a:latin typeface="Calibri"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smtClean="0"/>
              <a:t>Click to edit Master text styles</a:t>
            </a:r>
          </a:p>
        </p:txBody>
      </p:sp>
    </p:spTree>
    <p:extLst>
      <p:ext uri="{BB962C8B-B14F-4D97-AF65-F5344CB8AC3E}">
        <p14:creationId xmlns:p14="http://schemas.microsoft.com/office/powerpoint/2010/main" val="425817869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6768" y="306706"/>
            <a:ext cx="7680960" cy="474345"/>
          </a:xfrm>
        </p:spPr>
        <p:txBody>
          <a:bodyPr/>
          <a:lstStyle>
            <a:lvl1pPr>
              <a:defRPr baseline="0">
                <a:solidFill>
                  <a:schemeClr val="tx1"/>
                </a:solidFill>
              </a:defRPr>
            </a:lvl1pPr>
          </a:lstStyle>
          <a:p>
            <a:r>
              <a:rPr lang="en-US" smtClean="0"/>
              <a:t>Click to edit Master title style</a:t>
            </a:r>
            <a:endParaRPr lang="en-US" dirty="0"/>
          </a:p>
        </p:txBody>
      </p:sp>
      <p:sp>
        <p:nvSpPr>
          <p:cNvPr id="4" name="Text Placeholder 8"/>
          <p:cNvSpPr>
            <a:spLocks noGrp="1"/>
          </p:cNvSpPr>
          <p:nvPr>
            <p:ph type="body" sz="quarter" idx="10"/>
          </p:nvPr>
        </p:nvSpPr>
        <p:spPr>
          <a:xfrm>
            <a:off x="274388" y="752474"/>
            <a:ext cx="7680960" cy="285750"/>
          </a:xfrm>
        </p:spPr>
        <p:txBody>
          <a:bodyPr tIns="0" bIns="0">
            <a:noAutofit/>
          </a:bodyPr>
          <a:lstStyle>
            <a:lvl1pPr marL="0" indent="0" algn="l" defTabSz="914400" rtl="0" eaLnBrk="1" latinLnBrk="0" hangingPunct="1">
              <a:spcBef>
                <a:spcPct val="0"/>
              </a:spcBef>
              <a:buNone/>
              <a:defRPr lang="en-US" sz="1800" strike="noStrike" kern="1200" cap="all" baseline="0" dirty="0" smtClean="0">
                <a:solidFill>
                  <a:schemeClr val="tx1"/>
                </a:solidFill>
                <a:latin typeface="Calibri"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smtClean="0"/>
              <a:t>Click to edit Master text styles</a:t>
            </a:r>
          </a:p>
        </p:txBody>
      </p:sp>
    </p:spTree>
    <p:extLst>
      <p:ext uri="{BB962C8B-B14F-4D97-AF65-F5344CB8AC3E}">
        <p14:creationId xmlns:p14="http://schemas.microsoft.com/office/powerpoint/2010/main" val="2430944024"/>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0805103"/>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66768" y="306388"/>
            <a:ext cx="7680960" cy="474662"/>
          </a:xfrm>
        </p:spPr>
        <p:txBody>
          <a:bodyPr/>
          <a:lstStyle/>
          <a:p>
            <a:r>
              <a:rPr lang="en-US" smtClean="0"/>
              <a:t>Click to edit Master title style</a:t>
            </a:r>
            <a:endParaRPr lang="en-US"/>
          </a:p>
        </p:txBody>
      </p:sp>
      <p:sp>
        <p:nvSpPr>
          <p:cNvPr id="3" name="Content Placeholder 2"/>
          <p:cNvSpPr>
            <a:spLocks noGrp="1"/>
          </p:cNvSpPr>
          <p:nvPr>
            <p:ph idx="1"/>
          </p:nvPr>
        </p:nvSpPr>
        <p:spPr>
          <a:xfrm>
            <a:off x="274388" y="1381123"/>
            <a:ext cx="4114800" cy="5029200"/>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rgbClr val="000000"/>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0"/>
          </p:nvPr>
        </p:nvSpPr>
        <p:spPr>
          <a:xfrm>
            <a:off x="274388" y="752474"/>
            <a:ext cx="7680960" cy="285750"/>
          </a:xfrm>
        </p:spPr>
        <p:txBody>
          <a:bodyPr tIns="0" bIns="0">
            <a:noAutofit/>
          </a:bodyPr>
          <a:lstStyle>
            <a:lvl1pPr marL="0" indent="0" algn="l" defTabSz="914400" rtl="0" eaLnBrk="1" latinLnBrk="0" hangingPunct="1">
              <a:spcBef>
                <a:spcPct val="0"/>
              </a:spcBef>
              <a:buNone/>
              <a:defRPr lang="en-US" sz="1800" strike="noStrike" kern="1200" cap="all" baseline="0" dirty="0" smtClean="0">
                <a:solidFill>
                  <a:schemeClr val="tx1"/>
                </a:solidFill>
                <a:latin typeface="Calibri"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smtClean="0"/>
              <a:t>Click to edit Master text styles</a:t>
            </a:r>
          </a:p>
        </p:txBody>
      </p:sp>
      <p:sp>
        <p:nvSpPr>
          <p:cNvPr id="5" name="Content Placeholder 5"/>
          <p:cNvSpPr>
            <a:spLocks noGrp="1"/>
          </p:cNvSpPr>
          <p:nvPr>
            <p:ph sz="quarter" idx="11"/>
          </p:nvPr>
        </p:nvSpPr>
        <p:spPr>
          <a:xfrm>
            <a:off x="4731585" y="1381123"/>
            <a:ext cx="4114800" cy="5029200"/>
          </a:xfrm>
        </p:spPr>
        <p:txBody>
          <a:body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9332425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6768" y="306388"/>
            <a:ext cx="7680960" cy="474662"/>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74388" y="1777919"/>
            <a:ext cx="4114800" cy="4572000"/>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rgbClr val="000000"/>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0"/>
          </p:nvPr>
        </p:nvSpPr>
        <p:spPr>
          <a:xfrm>
            <a:off x="274388" y="752474"/>
            <a:ext cx="7680960" cy="285750"/>
          </a:xfrm>
        </p:spPr>
        <p:txBody>
          <a:bodyPr tIns="0" bIns="0">
            <a:noAutofit/>
          </a:bodyPr>
          <a:lstStyle>
            <a:lvl1pPr marL="0" indent="0" algn="l" defTabSz="914400" rtl="0" eaLnBrk="1" latinLnBrk="0" hangingPunct="1">
              <a:spcBef>
                <a:spcPct val="0"/>
              </a:spcBef>
              <a:buNone/>
              <a:defRPr lang="en-US" sz="1800" strike="noStrike" kern="1200" cap="all" baseline="0" dirty="0" smtClean="0">
                <a:solidFill>
                  <a:schemeClr val="tx1"/>
                </a:solidFill>
                <a:latin typeface="Calibri"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smtClean="0"/>
              <a:t>Click to edit Master text styles</a:t>
            </a:r>
          </a:p>
        </p:txBody>
      </p:sp>
      <p:sp>
        <p:nvSpPr>
          <p:cNvPr id="5" name="Content Placeholder 5"/>
          <p:cNvSpPr>
            <a:spLocks noGrp="1"/>
          </p:cNvSpPr>
          <p:nvPr>
            <p:ph sz="quarter" idx="11"/>
          </p:nvPr>
        </p:nvSpPr>
        <p:spPr>
          <a:xfrm>
            <a:off x="4731585" y="1777919"/>
            <a:ext cx="4114800" cy="4572000"/>
          </a:xfrm>
        </p:spPr>
        <p:txBody>
          <a:bodyPr/>
          <a:lstStyle/>
          <a:p>
            <a:pPr lvl="0"/>
            <a:r>
              <a:rPr lang="en-US" smtClean="0"/>
              <a:t>Click to edit Master text styles</a:t>
            </a:r>
          </a:p>
          <a:p>
            <a:pPr lvl="1"/>
            <a:r>
              <a:rPr lang="en-US" smtClean="0"/>
              <a:t>Second level</a:t>
            </a:r>
          </a:p>
          <a:p>
            <a:pPr lvl="2"/>
            <a:r>
              <a:rPr lang="en-US" smtClean="0"/>
              <a:t>Third level</a:t>
            </a:r>
          </a:p>
        </p:txBody>
      </p:sp>
      <p:sp>
        <p:nvSpPr>
          <p:cNvPr id="6" name="Text Placeholder 2"/>
          <p:cNvSpPr>
            <a:spLocks noGrp="1"/>
          </p:cNvSpPr>
          <p:nvPr>
            <p:ph type="body" idx="12"/>
          </p:nvPr>
        </p:nvSpPr>
        <p:spPr>
          <a:xfrm>
            <a:off x="274388" y="1287463"/>
            <a:ext cx="4114800" cy="479092"/>
          </a:xfrm>
        </p:spPr>
        <p:txBody>
          <a:bodyPr anchor="b">
            <a:noAutofit/>
          </a:bodyPr>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Text Placeholder 4"/>
          <p:cNvSpPr>
            <a:spLocks noGrp="1"/>
          </p:cNvSpPr>
          <p:nvPr>
            <p:ph type="body" sz="quarter" idx="3"/>
          </p:nvPr>
        </p:nvSpPr>
        <p:spPr>
          <a:xfrm>
            <a:off x="4731585" y="1287463"/>
            <a:ext cx="4114800" cy="479092"/>
          </a:xfrm>
        </p:spPr>
        <p:txBody>
          <a:bodyPr anchor="b">
            <a:noAutofit/>
          </a:bodyPr>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extLst>
      <p:ext uri="{BB962C8B-B14F-4D97-AF65-F5344CB8AC3E}">
        <p14:creationId xmlns:p14="http://schemas.microsoft.com/office/powerpoint/2010/main" val="320382281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6768" y="306388"/>
            <a:ext cx="7680960" cy="474662"/>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3370757" y="1381123"/>
            <a:ext cx="5486400" cy="5029200"/>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rgbClr val="000000"/>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4" name="Text Placeholder 8"/>
          <p:cNvSpPr>
            <a:spLocks noGrp="1"/>
          </p:cNvSpPr>
          <p:nvPr>
            <p:ph type="body" sz="quarter" idx="10"/>
          </p:nvPr>
        </p:nvSpPr>
        <p:spPr>
          <a:xfrm>
            <a:off x="274388" y="752474"/>
            <a:ext cx="7680960" cy="285750"/>
          </a:xfrm>
        </p:spPr>
        <p:txBody>
          <a:bodyPr tIns="0" bIns="0">
            <a:noAutofit/>
          </a:bodyPr>
          <a:lstStyle>
            <a:lvl1pPr marL="0" indent="0" algn="l" defTabSz="914400" rtl="0" eaLnBrk="1" latinLnBrk="0" hangingPunct="1">
              <a:spcBef>
                <a:spcPct val="0"/>
              </a:spcBef>
              <a:buNone/>
              <a:defRPr lang="en-US" sz="1800" strike="noStrike" kern="1200" cap="all" baseline="0" dirty="0" smtClean="0">
                <a:solidFill>
                  <a:schemeClr val="tx1"/>
                </a:solidFill>
                <a:latin typeface="Calibri"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smtClean="0"/>
              <a:t>Click to edit Master text styles</a:t>
            </a:r>
          </a:p>
        </p:txBody>
      </p:sp>
      <p:sp>
        <p:nvSpPr>
          <p:cNvPr id="5" name="Text Placeholder 3"/>
          <p:cNvSpPr>
            <a:spLocks noGrp="1"/>
          </p:cNvSpPr>
          <p:nvPr>
            <p:ph type="body" sz="half" idx="2"/>
          </p:nvPr>
        </p:nvSpPr>
        <p:spPr>
          <a:xfrm>
            <a:off x="274388" y="1381123"/>
            <a:ext cx="3008313" cy="5029200"/>
          </a:xfrm>
        </p:spPr>
        <p:txBody>
          <a:bodyPr>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33872048"/>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6768" y="306388"/>
            <a:ext cx="7680960" cy="474662"/>
          </a:xfrm>
          <a:prstGeom prst="rect">
            <a:avLst/>
          </a:prstGeom>
        </p:spPr>
        <p:txBody>
          <a:bodyPr vert="horz" lIns="0" tIns="45720" rIns="0" bIns="0" rtlCol="0" anchor="b" anchorCtr="0">
            <a:noAutofit/>
          </a:bodyPr>
          <a:lstStyle/>
          <a:p>
            <a:r>
              <a:rPr lang="en-US" smtClean="0"/>
              <a:t>Click to edit Master title style</a:t>
            </a:r>
            <a:endParaRPr lang="en-US" dirty="0"/>
          </a:p>
        </p:txBody>
      </p:sp>
      <p:sp>
        <p:nvSpPr>
          <p:cNvPr id="1027" name="Text Placeholder 2"/>
          <p:cNvSpPr>
            <a:spLocks noGrp="1"/>
          </p:cNvSpPr>
          <p:nvPr>
            <p:ph type="body" idx="1"/>
          </p:nvPr>
        </p:nvSpPr>
        <p:spPr bwMode="auto">
          <a:xfrm>
            <a:off x="274388" y="1381124"/>
            <a:ext cx="8595360" cy="4937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9" name="TextBox 8"/>
          <p:cNvSpPr txBox="1"/>
          <p:nvPr/>
        </p:nvSpPr>
        <p:spPr>
          <a:xfrm>
            <a:off x="332271" y="6561034"/>
            <a:ext cx="4866717" cy="236748"/>
          </a:xfrm>
          <a:prstGeom prst="rect">
            <a:avLst/>
          </a:prstGeom>
          <a:noFill/>
        </p:spPr>
        <p:txBody>
          <a:bodyPr wrap="none" lIns="0" tIns="41029" rIns="0" bIns="41029" anchor="ctr">
            <a:spAutoFit/>
          </a:bodyPr>
          <a:lstStyle/>
          <a:p>
            <a:pPr fontAlgn="auto">
              <a:spcBef>
                <a:spcPts val="0"/>
              </a:spcBef>
              <a:spcAft>
                <a:spcPts val="0"/>
              </a:spcAft>
              <a:defRPr/>
            </a:pPr>
            <a:r>
              <a:rPr lang="en-US" sz="1000" cap="all" dirty="0">
                <a:cs typeface="Arial" pitchFamily="34" charset="0"/>
              </a:rPr>
              <a:t>|   </a:t>
            </a:r>
            <a:r>
              <a:rPr lang="en-US" sz="1000" cap="all" dirty="0" smtClean="0">
                <a:cs typeface="Arial" pitchFamily="34" charset="0"/>
              </a:rPr>
              <a:t>Efficient Synthetic Traffic Models for Large, Complex </a:t>
            </a:r>
            <a:r>
              <a:rPr lang="en-US" sz="1000" cap="all" dirty="0" err="1" smtClean="0">
                <a:cs typeface="Arial" pitchFamily="34" charset="0"/>
              </a:rPr>
              <a:t>SoCs</a:t>
            </a:r>
            <a:r>
              <a:rPr lang="en-US" sz="1000" cap="all" dirty="0" smtClean="0">
                <a:cs typeface="Arial" pitchFamily="34" charset="0"/>
              </a:rPr>
              <a:t> |   </a:t>
            </a:r>
            <a:fld id="{F9649FD6-C0F2-4A33-9D42-84E368792D73}" type="datetime4">
              <a:rPr lang="en-US" sz="1000" cap="all" smtClean="0">
                <a:cs typeface="Arial" pitchFamily="34" charset="0"/>
              </a:rPr>
              <a:pPr fontAlgn="auto">
                <a:spcBef>
                  <a:spcPts val="0"/>
                </a:spcBef>
                <a:spcAft>
                  <a:spcPts val="0"/>
                </a:spcAft>
                <a:defRPr/>
              </a:pPr>
              <a:t>March 18, 2016</a:t>
            </a:fld>
            <a:endParaRPr lang="en-US" sz="1000" cap="all" dirty="0">
              <a:cs typeface="Arial" pitchFamily="34" charset="0"/>
            </a:endParaRPr>
          </a:p>
        </p:txBody>
      </p:sp>
      <p:sp>
        <p:nvSpPr>
          <p:cNvPr id="12" name="TextBox 11"/>
          <p:cNvSpPr txBox="1"/>
          <p:nvPr/>
        </p:nvSpPr>
        <p:spPr>
          <a:xfrm>
            <a:off x="116087" y="6561034"/>
            <a:ext cx="150682" cy="236748"/>
          </a:xfrm>
          <a:prstGeom prst="rect">
            <a:avLst/>
          </a:prstGeom>
          <a:noFill/>
        </p:spPr>
        <p:txBody>
          <a:bodyPr wrap="none" lIns="0" tIns="41029" rIns="0" bIns="41029" anchor="ctr">
            <a:spAutoFit/>
          </a:bodyPr>
          <a:lstStyle/>
          <a:p>
            <a:pPr algn="r" fontAlgn="auto">
              <a:spcBef>
                <a:spcPts val="0"/>
              </a:spcBef>
              <a:spcAft>
                <a:spcPts val="0"/>
              </a:spcAft>
              <a:defRPr/>
            </a:pPr>
            <a:fld id="{F3616FDC-18D0-40FB-88F2-6EE7CA6E4DB4}" type="slidenum">
              <a:rPr lang="en-US" sz="1000" cap="all">
                <a:cs typeface="Arial" pitchFamily="34" charset="0"/>
              </a:rPr>
              <a:pPr algn="r" fontAlgn="auto">
                <a:spcBef>
                  <a:spcPts val="0"/>
                </a:spcBef>
                <a:spcAft>
                  <a:spcPts val="0"/>
                </a:spcAft>
                <a:defRPr/>
              </a:pPr>
              <a:t>‹#›</a:t>
            </a:fld>
            <a:endParaRPr lang="en-US" sz="1000" cap="all" dirty="0">
              <a:cs typeface="Arial" pitchFamily="34" charset="0"/>
            </a:endParaRPr>
          </a:p>
        </p:txBody>
      </p:sp>
      <p:pic>
        <p:nvPicPr>
          <p:cNvPr id="7" name="Picture 9"/>
          <p:cNvPicPr>
            <a:picLocks noChangeAspect="1"/>
          </p:cNvPicPr>
          <p:nvPr/>
        </p:nvPicPr>
        <p:blipFill>
          <a:blip r:embed="rId10" cstate="email">
            <a:extLst>
              <a:ext uri="{28A0092B-C50C-407E-A947-70E740481C1C}">
                <a14:useLocalDpi xmlns:a14="http://schemas.microsoft.com/office/drawing/2010/main"/>
              </a:ext>
            </a:extLst>
          </a:blip>
          <a:srcRect/>
          <a:stretch>
            <a:fillRect/>
          </a:stretch>
        </p:blipFill>
        <p:spPr bwMode="auto">
          <a:xfrm>
            <a:off x="7799351" y="344925"/>
            <a:ext cx="1201737"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39" r:id="rId1"/>
    <p:sldLayoutId id="2147483840" r:id="rId2"/>
    <p:sldLayoutId id="2147483824" r:id="rId3"/>
    <p:sldLayoutId id="2147483825" r:id="rId4"/>
    <p:sldLayoutId id="2147483826" r:id="rId5"/>
    <p:sldLayoutId id="2147483841" r:id="rId6"/>
    <p:sldLayoutId id="2147483842" r:id="rId7"/>
    <p:sldLayoutId id="2147483843" r:id="rId8"/>
  </p:sldLayoutIdLst>
  <p:transition/>
  <p:timing>
    <p:tnLst>
      <p:par>
        <p:cTn id="1" dur="indefinite" restart="never" nodeType="tmRoot"/>
      </p:par>
    </p:tnLst>
  </p:timing>
  <p:txStyles>
    <p:titleStyle>
      <a:lvl1pPr algn="l" rtl="0" eaLnBrk="1" fontAlgn="base" hangingPunct="1">
        <a:spcBef>
          <a:spcPct val="0"/>
        </a:spcBef>
        <a:spcAft>
          <a:spcPct val="0"/>
        </a:spcAft>
        <a:defRPr sz="2600" kern="1200" cap="all">
          <a:solidFill>
            <a:schemeClr val="tx1"/>
          </a:solidFill>
          <a:latin typeface="Calibri" pitchFamily="34" charset="0"/>
          <a:ea typeface="+mj-ea"/>
          <a:cs typeface="+mj-cs"/>
        </a:defRPr>
      </a:lvl1pPr>
      <a:lvl2pPr algn="l" rtl="0" eaLnBrk="1" fontAlgn="base" hangingPunct="1">
        <a:spcBef>
          <a:spcPct val="0"/>
        </a:spcBef>
        <a:spcAft>
          <a:spcPct val="0"/>
        </a:spcAft>
        <a:defRPr sz="2800">
          <a:solidFill>
            <a:schemeClr val="tx1"/>
          </a:solidFill>
          <a:latin typeface="Calibri" pitchFamily="34" charset="0"/>
        </a:defRPr>
      </a:lvl2pPr>
      <a:lvl3pPr algn="l" rtl="0" eaLnBrk="1" fontAlgn="base" hangingPunct="1">
        <a:spcBef>
          <a:spcPct val="0"/>
        </a:spcBef>
        <a:spcAft>
          <a:spcPct val="0"/>
        </a:spcAft>
        <a:defRPr sz="2800">
          <a:solidFill>
            <a:schemeClr val="tx1"/>
          </a:solidFill>
          <a:latin typeface="Calibri" pitchFamily="34" charset="0"/>
        </a:defRPr>
      </a:lvl3pPr>
      <a:lvl4pPr algn="l" rtl="0" eaLnBrk="1" fontAlgn="base" hangingPunct="1">
        <a:spcBef>
          <a:spcPct val="0"/>
        </a:spcBef>
        <a:spcAft>
          <a:spcPct val="0"/>
        </a:spcAft>
        <a:defRPr sz="2800">
          <a:solidFill>
            <a:schemeClr val="tx1"/>
          </a:solidFill>
          <a:latin typeface="Calibri" pitchFamily="34" charset="0"/>
        </a:defRPr>
      </a:lvl4pPr>
      <a:lvl5pPr algn="l" rtl="0" eaLnBrk="1" fontAlgn="base" hangingPunct="1">
        <a:spcBef>
          <a:spcPct val="0"/>
        </a:spcBef>
        <a:spcAft>
          <a:spcPct val="0"/>
        </a:spcAft>
        <a:defRPr sz="2800">
          <a:solidFill>
            <a:schemeClr val="tx1"/>
          </a:solidFill>
          <a:latin typeface="Calibri" pitchFamily="34" charset="0"/>
        </a:defRPr>
      </a:lvl5pPr>
      <a:lvl6pPr marL="457200" algn="l" rtl="0" eaLnBrk="1" fontAlgn="base" hangingPunct="1">
        <a:spcBef>
          <a:spcPct val="0"/>
        </a:spcBef>
        <a:spcAft>
          <a:spcPct val="0"/>
        </a:spcAft>
        <a:defRPr sz="2800">
          <a:solidFill>
            <a:schemeClr val="tx1"/>
          </a:solidFill>
          <a:latin typeface="Calibri" pitchFamily="34" charset="0"/>
        </a:defRPr>
      </a:lvl6pPr>
      <a:lvl7pPr marL="914400" algn="l" rtl="0" eaLnBrk="1" fontAlgn="base" hangingPunct="1">
        <a:spcBef>
          <a:spcPct val="0"/>
        </a:spcBef>
        <a:spcAft>
          <a:spcPct val="0"/>
        </a:spcAft>
        <a:defRPr sz="2800">
          <a:solidFill>
            <a:schemeClr val="tx1"/>
          </a:solidFill>
          <a:latin typeface="Calibri" pitchFamily="34" charset="0"/>
        </a:defRPr>
      </a:lvl7pPr>
      <a:lvl8pPr marL="1371600" algn="l" rtl="0" eaLnBrk="1" fontAlgn="base" hangingPunct="1">
        <a:spcBef>
          <a:spcPct val="0"/>
        </a:spcBef>
        <a:spcAft>
          <a:spcPct val="0"/>
        </a:spcAft>
        <a:defRPr sz="2800">
          <a:solidFill>
            <a:schemeClr val="tx1"/>
          </a:solidFill>
          <a:latin typeface="Calibri" pitchFamily="34" charset="0"/>
        </a:defRPr>
      </a:lvl8pPr>
      <a:lvl9pPr marL="1828800" algn="l" rtl="0" eaLnBrk="1" fontAlgn="base" hangingPunct="1">
        <a:spcBef>
          <a:spcPct val="0"/>
        </a:spcBef>
        <a:spcAft>
          <a:spcPct val="0"/>
        </a:spcAft>
        <a:defRPr sz="2800">
          <a:solidFill>
            <a:schemeClr val="tx1"/>
          </a:solidFill>
          <a:latin typeface="Calibri" pitchFamily="34" charset="0"/>
        </a:defRPr>
      </a:lvl9pPr>
    </p:titleStyle>
    <p:bodyStyle>
      <a:lvl1pPr marL="342900" indent="-342900" algn="l" rtl="0" eaLnBrk="1" fontAlgn="base" hangingPunct="1">
        <a:spcBef>
          <a:spcPts val="800"/>
        </a:spcBef>
        <a:spcAft>
          <a:spcPct val="0"/>
        </a:spcAft>
        <a:buClr>
          <a:schemeClr val="tx1"/>
        </a:buClr>
        <a:buFont typeface="Wingdings 3" pitchFamily="18" charset="2"/>
        <a:buChar char=""/>
        <a:defRPr sz="2000" kern="1200">
          <a:solidFill>
            <a:schemeClr val="tx1"/>
          </a:solidFill>
          <a:latin typeface="Calibri" pitchFamily="34" charset="0"/>
          <a:ea typeface="+mn-ea"/>
          <a:cs typeface="+mn-cs"/>
        </a:defRPr>
      </a:lvl1pPr>
      <a:lvl2pPr marL="547688" indent="-180975" algn="l" rtl="0" eaLnBrk="1" fontAlgn="base" hangingPunct="1">
        <a:spcBef>
          <a:spcPts val="300"/>
        </a:spcBef>
        <a:spcAft>
          <a:spcPct val="0"/>
        </a:spcAft>
        <a:buClr>
          <a:schemeClr val="tx1"/>
        </a:buClr>
        <a:buFont typeface="Calibri" pitchFamily="34" charset="0"/>
        <a:buChar char="‒"/>
        <a:defRPr kern="1200">
          <a:solidFill>
            <a:schemeClr val="tx1"/>
          </a:solidFill>
          <a:latin typeface="Calibri" pitchFamily="34" charset="0"/>
          <a:ea typeface="+mn-ea"/>
          <a:cs typeface="+mn-cs"/>
        </a:defRPr>
      </a:lvl2pPr>
      <a:lvl3pPr marL="914400" indent="-168275" algn="l" rtl="0" eaLnBrk="1" fontAlgn="base" hangingPunct="1">
        <a:spcBef>
          <a:spcPts val="300"/>
        </a:spcBef>
        <a:spcAft>
          <a:spcPct val="0"/>
        </a:spcAft>
        <a:buClr>
          <a:schemeClr val="tx1"/>
        </a:buClr>
        <a:buFont typeface="Calibri" pitchFamily="34" charset="0"/>
        <a:buChar char="‒"/>
        <a:defRPr sz="1600" kern="1200">
          <a:solidFill>
            <a:schemeClr val="tx1"/>
          </a:solidFill>
          <a:latin typeface="Calibri" pitchFamily="34" charset="0"/>
          <a:ea typeface="+mn-ea"/>
          <a:cs typeface="+mn-cs"/>
        </a:defRPr>
      </a:lvl3pPr>
      <a:lvl4pPr marL="1371600" indent="-18256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4pPr>
      <a:lvl5pPr marL="1644650" indent="-16351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chart" Target="../charts/chart6.x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7.emf"/><Relationship Id="rId4"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chart" Target="../charts/char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8" Type="http://schemas.openxmlformats.org/officeDocument/2006/relationships/chart" Target="../charts/chart12.xml"/><Relationship Id="rId3" Type="http://schemas.openxmlformats.org/officeDocument/2006/relationships/notesSlide" Target="../notesSlides/notesSlide18.xml"/><Relationship Id="rId7" Type="http://schemas.openxmlformats.org/officeDocument/2006/relationships/chart" Target="../charts/chart11.xml"/><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chart" Target="../charts/chart10.xml"/><Relationship Id="rId5" Type="http://schemas.openxmlformats.org/officeDocument/2006/relationships/image" Target="../media/image13.emf"/><Relationship Id="rId4" Type="http://schemas.openxmlformats.org/officeDocument/2006/relationships/oleObject" Target="../embeddings/oleObject3.bin"/></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vmlDrawing" Target="../drawings/vmlDrawing4.vml"/><Relationship Id="rId5" Type="http://schemas.openxmlformats.org/officeDocument/2006/relationships/image" Target="../media/image14.emf"/><Relationship Id="rId4" Type="http://schemas.openxmlformats.org/officeDocument/2006/relationships/oleObject" Target="../embeddings/oleObject4.bin"/></Relationships>
</file>

<file path=ppt/slides/_rels/slide22.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chart" Target="../charts/chart15.xml"/></Relationships>
</file>

<file path=ppt/slides/_rels/slide24.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chart" Target="../charts/char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gif"/></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chart" Target="../charts/chart3.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a:xfrm>
            <a:off x="3113495" y="3102681"/>
            <a:ext cx="5468916" cy="1228655"/>
          </a:xfrm>
        </p:spPr>
        <p:txBody>
          <a:bodyPr/>
          <a:lstStyle/>
          <a:p>
            <a:r>
              <a:rPr lang="en-US" dirty="0"/>
              <a:t>Efficient Synthetic Traffic Models for Large, Complex </a:t>
            </a:r>
            <a:r>
              <a:rPr lang="en-US" dirty="0" err="1"/>
              <a:t>SoCs</a:t>
            </a:r>
            <a:endParaRPr lang="en-US" dirty="0"/>
          </a:p>
        </p:txBody>
      </p:sp>
      <p:sp>
        <p:nvSpPr>
          <p:cNvPr id="10" name="Subtitle 9"/>
          <p:cNvSpPr>
            <a:spLocks noGrp="1"/>
          </p:cNvSpPr>
          <p:nvPr>
            <p:ph type="subTitle" idx="1"/>
          </p:nvPr>
        </p:nvSpPr>
        <p:spPr>
          <a:xfrm>
            <a:off x="294724" y="4340593"/>
            <a:ext cx="8546995" cy="1153363"/>
          </a:xfrm>
        </p:spPr>
        <p:txBody>
          <a:bodyPr/>
          <a:lstStyle/>
          <a:p>
            <a:endParaRPr lang="en-US" dirty="0" smtClean="0"/>
          </a:p>
          <a:p>
            <a:r>
              <a:rPr lang="en-US" dirty="0" smtClean="0"/>
              <a:t>Jieming Yin, Onur Kayiran, Matthew Poremba, Natalie E. Jerger, Gabriel H. </a:t>
            </a:r>
            <a:r>
              <a:rPr lang="en-US" dirty="0" err="1" smtClean="0"/>
              <a:t>Loh</a:t>
            </a:r>
            <a:endParaRPr lang="en-US" b="1" dirty="0" smtClean="0"/>
          </a:p>
          <a:p>
            <a:endParaRPr lang="en-US" dirty="0"/>
          </a:p>
          <a:p>
            <a:r>
              <a:rPr lang="en-US" dirty="0" smtClean="0"/>
              <a:t>3/14/2016</a:t>
            </a:r>
            <a:endParaRPr lang="en-US" dirty="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Our Methodology: APU-SynFull</a:t>
            </a:r>
            <a:endParaRPr lang="en-US" dirty="0"/>
          </a:p>
        </p:txBody>
      </p:sp>
      <p:sp>
        <p:nvSpPr>
          <p:cNvPr id="64" name="Content Placeholder 63"/>
          <p:cNvSpPr>
            <a:spLocks noGrp="1"/>
          </p:cNvSpPr>
          <p:nvPr>
            <p:ph idx="1"/>
          </p:nvPr>
        </p:nvSpPr>
        <p:spPr/>
        <p:txBody>
          <a:bodyPr/>
          <a:lstStyle/>
          <a:p>
            <a:pPr marL="366713" lvl="1" indent="0">
              <a:buNone/>
            </a:pPr>
            <a:endParaRPr lang="en-US" sz="1600" dirty="0"/>
          </a:p>
          <a:p>
            <a:pPr lvl="1"/>
            <a:endParaRPr lang="en-US" sz="1600" dirty="0" smtClean="0"/>
          </a:p>
          <a:p>
            <a:pPr lvl="1"/>
            <a:endParaRPr lang="en-US" sz="1600" dirty="0" smtClean="0"/>
          </a:p>
          <a:p>
            <a:endParaRPr lang="en-US" sz="1800" dirty="0"/>
          </a:p>
        </p:txBody>
      </p:sp>
      <p:sp>
        <p:nvSpPr>
          <p:cNvPr id="65" name="Text Placeholder 64"/>
          <p:cNvSpPr>
            <a:spLocks noGrp="1"/>
          </p:cNvSpPr>
          <p:nvPr>
            <p:ph type="body" sz="quarter" idx="10"/>
          </p:nvPr>
        </p:nvSpPr>
        <p:spPr>
          <a:xfrm>
            <a:off x="274388" y="744459"/>
            <a:ext cx="7680960" cy="285750"/>
          </a:xfrm>
          <a:solidFill>
            <a:schemeClr val="accent4">
              <a:lumMod val="40000"/>
              <a:lumOff val="60000"/>
            </a:schemeClr>
          </a:solidFill>
          <a:ln>
            <a:solidFill>
              <a:schemeClr val="tx1"/>
            </a:solidFill>
          </a:ln>
        </p:spPr>
        <p:txBody>
          <a:bodyPr/>
          <a:lstStyle/>
          <a:p>
            <a:r>
              <a:rPr lang="en-US" dirty="0" smtClean="0"/>
              <a:t>1 - Deterministic </a:t>
            </a:r>
            <a:r>
              <a:rPr lang="en-US" dirty="0" err="1" smtClean="0"/>
              <a:t>Macrophase</a:t>
            </a:r>
            <a:r>
              <a:rPr lang="en-US" dirty="0" smtClean="0"/>
              <a:t> Replay - Example</a:t>
            </a:r>
            <a:endParaRPr lang="en-US" dirty="0"/>
          </a:p>
        </p:txBody>
      </p:sp>
      <p:sp>
        <p:nvSpPr>
          <p:cNvPr id="8" name="TextBox 7"/>
          <p:cNvSpPr txBox="1"/>
          <p:nvPr/>
        </p:nvSpPr>
        <p:spPr>
          <a:xfrm>
            <a:off x="1393970" y="6236584"/>
            <a:ext cx="5441796" cy="369332"/>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1" i="0" u="none" strike="noStrike" kern="1200" cap="none" spc="0" normalizeH="0" baseline="0" noProof="0" dirty="0" smtClean="0">
                <a:ln>
                  <a:noFill/>
                </a:ln>
                <a:solidFill>
                  <a:schemeClr val="tx1"/>
                </a:solidFill>
                <a:effectLst/>
                <a:uLnTx/>
                <a:uFillTx/>
                <a:latin typeface="+mj-lt"/>
                <a:ea typeface="MS PGothic" pitchFamily="34" charset="-128"/>
                <a:cs typeface="+mn-cs"/>
              </a:rPr>
              <a:t>Time</a:t>
            </a:r>
            <a:endParaRPr kumimoji="0" lang="en-US" sz="2000" b="1"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9" name="TextBox 8"/>
          <p:cNvSpPr txBox="1"/>
          <p:nvPr/>
        </p:nvSpPr>
        <p:spPr>
          <a:xfrm>
            <a:off x="226367" y="2877011"/>
            <a:ext cx="461665" cy="2698593"/>
          </a:xfrm>
          <a:prstGeom prst="rect">
            <a:avLst/>
          </a:prstGeom>
        </p:spPr>
        <p:txBody>
          <a:bodyPr vert="vert270"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1" i="0" u="none" strike="noStrike" kern="1200" cap="none" spc="0" normalizeH="0" baseline="0" noProof="0" dirty="0" smtClean="0">
                <a:ln>
                  <a:noFill/>
                </a:ln>
                <a:solidFill>
                  <a:schemeClr val="tx1"/>
                </a:solidFill>
                <a:effectLst/>
                <a:uLnTx/>
                <a:uFillTx/>
                <a:latin typeface="+mj-lt"/>
                <a:ea typeface="MS PGothic" pitchFamily="34" charset="-128"/>
                <a:cs typeface="+mn-cs"/>
              </a:rPr>
              <a:t>Injection rate</a:t>
            </a:r>
            <a:endParaRPr kumimoji="0" lang="en-US" sz="2000" b="1"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0" name="Rectangle 9"/>
          <p:cNvSpPr/>
          <p:nvPr/>
        </p:nvSpPr>
        <p:spPr>
          <a:xfrm>
            <a:off x="914400" y="2877011"/>
            <a:ext cx="3513138" cy="2698594"/>
          </a:xfrm>
          <a:prstGeom prst="rect">
            <a:avLst/>
          </a:prstGeom>
          <a:solidFill>
            <a:schemeClr val="accent5">
              <a:lumMod val="60000"/>
              <a:lumOff val="40000"/>
            </a:scheme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 name="Rectangle 13"/>
          <p:cNvSpPr/>
          <p:nvPr/>
        </p:nvSpPr>
        <p:spPr>
          <a:xfrm>
            <a:off x="4427538" y="2877010"/>
            <a:ext cx="3513138" cy="2698594"/>
          </a:xfrm>
          <a:prstGeom prst="rect">
            <a:avLst/>
          </a:prstGeom>
          <a:solidFill>
            <a:schemeClr val="accent3">
              <a:lumMod val="60000"/>
              <a:lumOff val="40000"/>
            </a:scheme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3" name="Straight Arrow Connector 2"/>
          <p:cNvCxnSpPr/>
          <p:nvPr/>
        </p:nvCxnSpPr>
        <p:spPr>
          <a:xfrm flipV="1">
            <a:off x="903249" y="2618904"/>
            <a:ext cx="11151" cy="2956701"/>
          </a:xfrm>
          <a:prstGeom prst="straightConnector1">
            <a:avLst/>
          </a:prstGeom>
          <a:ln w="5715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914400" y="5575604"/>
            <a:ext cx="7326351" cy="1"/>
          </a:xfrm>
          <a:prstGeom prst="straightConnector1">
            <a:avLst/>
          </a:prstGeom>
          <a:ln w="5715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3" name="Right Brace 12"/>
          <p:cNvSpPr/>
          <p:nvPr/>
        </p:nvSpPr>
        <p:spPr>
          <a:xfrm rot="16200000">
            <a:off x="5934307" y="882268"/>
            <a:ext cx="499599" cy="3513136"/>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p:cNvSpPr txBox="1"/>
          <p:nvPr/>
        </p:nvSpPr>
        <p:spPr>
          <a:xfrm>
            <a:off x="4427538" y="1952130"/>
            <a:ext cx="3513137" cy="369332"/>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err="1" smtClean="0">
                <a:ln>
                  <a:noFill/>
                </a:ln>
                <a:solidFill>
                  <a:schemeClr val="tx1"/>
                </a:solidFill>
                <a:effectLst/>
                <a:uLnTx/>
                <a:uFillTx/>
                <a:latin typeface="+mj-lt"/>
                <a:ea typeface="MS PGothic" pitchFamily="34" charset="-128"/>
                <a:cs typeface="+mn-cs"/>
              </a:rPr>
              <a:t>Macrophase</a:t>
            </a: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 length = 5M cycles</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6" name="Rectangle 15"/>
          <p:cNvSpPr/>
          <p:nvPr/>
        </p:nvSpPr>
        <p:spPr>
          <a:xfrm>
            <a:off x="4427538" y="2877011"/>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 name="Rectangle 22"/>
          <p:cNvSpPr/>
          <p:nvPr/>
        </p:nvSpPr>
        <p:spPr>
          <a:xfrm>
            <a:off x="5006898" y="2877009"/>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 name="Rectangle 23"/>
          <p:cNvSpPr/>
          <p:nvPr/>
        </p:nvSpPr>
        <p:spPr>
          <a:xfrm>
            <a:off x="5586258" y="2877008"/>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5" name="Rectangle 24"/>
          <p:cNvSpPr/>
          <p:nvPr/>
        </p:nvSpPr>
        <p:spPr>
          <a:xfrm>
            <a:off x="6165618" y="2877006"/>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7" name="Right Brace 26"/>
          <p:cNvSpPr/>
          <p:nvPr/>
        </p:nvSpPr>
        <p:spPr>
          <a:xfrm rot="5400000" flipV="1">
            <a:off x="1069353" y="5443662"/>
            <a:ext cx="247153" cy="579362"/>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p:cNvSpPr txBox="1"/>
          <p:nvPr/>
        </p:nvSpPr>
        <p:spPr>
          <a:xfrm>
            <a:off x="274388" y="5770362"/>
            <a:ext cx="3513137" cy="369332"/>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err="1" smtClean="0">
                <a:ln>
                  <a:noFill/>
                </a:ln>
                <a:solidFill>
                  <a:schemeClr val="tx1"/>
                </a:solidFill>
                <a:effectLst/>
                <a:uLnTx/>
                <a:uFillTx/>
                <a:latin typeface="+mj-lt"/>
                <a:ea typeface="MS PGothic" pitchFamily="34" charset="-128"/>
                <a:cs typeface="+mn-cs"/>
              </a:rPr>
              <a:t>Microphase</a:t>
            </a: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 length = 250 cycles</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31" name="Rectangle 30"/>
          <p:cNvSpPr/>
          <p:nvPr/>
        </p:nvSpPr>
        <p:spPr>
          <a:xfrm>
            <a:off x="909677" y="2870333"/>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2" name="Rectangle 31"/>
          <p:cNvSpPr/>
          <p:nvPr/>
        </p:nvSpPr>
        <p:spPr>
          <a:xfrm>
            <a:off x="1495465" y="2866056"/>
            <a:ext cx="579360" cy="2698594"/>
          </a:xfrm>
          <a:prstGeom prst="rect">
            <a:avLst/>
          </a:prstGeom>
          <a:noFill/>
          <a:ln w="28575">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8" name="Rectangle 17"/>
          <p:cNvSpPr/>
          <p:nvPr/>
        </p:nvSpPr>
        <p:spPr>
          <a:xfrm>
            <a:off x="1248937" y="3356517"/>
            <a:ext cx="2955073" cy="1868173"/>
          </a:xfrm>
          <a:prstGeom prst="rect">
            <a:avLst/>
          </a:prstGeom>
          <a:solidFill>
            <a:srgbClr val="92D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Reaches steady state after 2K </a:t>
            </a:r>
            <a:r>
              <a:rPr lang="en-US" sz="3200" dirty="0" err="1" smtClean="0">
                <a:solidFill>
                  <a:schemeClr val="tx1"/>
                </a:solidFill>
              </a:rPr>
              <a:t>microphases</a:t>
            </a:r>
            <a:endParaRPr lang="en-US" sz="3200" dirty="0">
              <a:solidFill>
                <a:schemeClr val="tx1"/>
              </a:solidFill>
            </a:endParaRPr>
          </a:p>
        </p:txBody>
      </p:sp>
      <p:sp>
        <p:nvSpPr>
          <p:cNvPr id="35" name="Rectangle 34"/>
          <p:cNvSpPr/>
          <p:nvPr/>
        </p:nvSpPr>
        <p:spPr>
          <a:xfrm>
            <a:off x="4740470" y="3350264"/>
            <a:ext cx="2955073" cy="1868173"/>
          </a:xfrm>
          <a:prstGeom prst="rect">
            <a:avLst/>
          </a:prstGeom>
          <a:solidFill>
            <a:srgbClr val="92D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Reaches steady state after 4K </a:t>
            </a:r>
            <a:r>
              <a:rPr lang="en-US" sz="3200" dirty="0" err="1" smtClean="0">
                <a:solidFill>
                  <a:schemeClr val="tx1"/>
                </a:solidFill>
              </a:rPr>
              <a:t>microphases</a:t>
            </a:r>
            <a:endParaRPr lang="en-US" sz="3200" dirty="0">
              <a:solidFill>
                <a:schemeClr val="tx1"/>
              </a:solidFill>
            </a:endParaRPr>
          </a:p>
        </p:txBody>
      </p:sp>
      <p:sp>
        <p:nvSpPr>
          <p:cNvPr id="36" name="Rectangle 35"/>
          <p:cNvSpPr/>
          <p:nvPr/>
        </p:nvSpPr>
        <p:spPr>
          <a:xfrm>
            <a:off x="1206157" y="1336599"/>
            <a:ext cx="6442759" cy="1854187"/>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Execute 4K </a:t>
            </a:r>
            <a:r>
              <a:rPr lang="en-US" sz="3200" dirty="0" err="1" smtClean="0">
                <a:solidFill>
                  <a:schemeClr val="tx1"/>
                </a:solidFill>
              </a:rPr>
              <a:t>microphases</a:t>
            </a:r>
            <a:r>
              <a:rPr lang="en-US" sz="3200" dirty="0" smtClean="0">
                <a:solidFill>
                  <a:schemeClr val="tx1"/>
                </a:solidFill>
              </a:rPr>
              <a:t> per </a:t>
            </a:r>
            <a:r>
              <a:rPr lang="en-US" sz="3200" dirty="0" err="1" smtClean="0">
                <a:solidFill>
                  <a:schemeClr val="tx1"/>
                </a:solidFill>
              </a:rPr>
              <a:t>macrophase</a:t>
            </a:r>
            <a:r>
              <a:rPr lang="en-US" sz="3200" dirty="0" smtClean="0">
                <a:solidFill>
                  <a:schemeClr val="tx1"/>
                </a:solidFill>
              </a:rPr>
              <a:t>:</a:t>
            </a:r>
          </a:p>
          <a:p>
            <a:pPr algn="ctr" fontAlgn="auto">
              <a:spcBef>
                <a:spcPts val="0"/>
              </a:spcBef>
              <a:spcAft>
                <a:spcPts val="0"/>
              </a:spcAft>
            </a:pPr>
            <a:r>
              <a:rPr lang="en-US" sz="3200" dirty="0" smtClean="0">
                <a:solidFill>
                  <a:schemeClr val="tx1"/>
                </a:solidFill>
              </a:rPr>
              <a:t>Simulation speedup = 5M / (4K * 250) = 5 </a:t>
            </a:r>
            <a:endParaRPr lang="en-US" sz="3200" dirty="0">
              <a:solidFill>
                <a:schemeClr val="tx1"/>
              </a:solidFill>
            </a:endParaRPr>
          </a:p>
        </p:txBody>
      </p:sp>
    </p:spTree>
    <p:extLst>
      <p:ext uri="{BB962C8B-B14F-4D97-AF65-F5344CB8AC3E}">
        <p14:creationId xmlns:p14="http://schemas.microsoft.com/office/powerpoint/2010/main" val="3157334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3" grpId="0" animBg="1"/>
      <p:bldP spid="24" grpId="0" animBg="1"/>
      <p:bldP spid="25" grpId="0" animBg="1"/>
      <p:bldP spid="32" grpId="0" animBg="1"/>
      <p:bldP spid="18" grpId="0" animBg="1"/>
      <p:bldP spid="35" grpId="0" animBg="1"/>
      <p:bldP spid="3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64" name="Content Placeholder 63"/>
          <p:cNvSpPr>
            <a:spLocks noGrp="1"/>
          </p:cNvSpPr>
          <p:nvPr>
            <p:ph idx="1"/>
          </p:nvPr>
        </p:nvSpPr>
        <p:spPr/>
        <p:txBody>
          <a:bodyPr/>
          <a:lstStyle/>
          <a:p>
            <a:r>
              <a:rPr lang="en-US" dirty="0" smtClean="0"/>
              <a:t>SynFull results are sensitive to </a:t>
            </a:r>
            <a:r>
              <a:rPr lang="en-US" dirty="0" err="1" smtClean="0"/>
              <a:t>macrophase</a:t>
            </a:r>
            <a:r>
              <a:rPr lang="en-US" dirty="0" smtClean="0"/>
              <a:t> length selection</a:t>
            </a:r>
            <a:endParaRPr lang="en-US" dirty="0"/>
          </a:p>
        </p:txBody>
      </p:sp>
      <p:sp>
        <p:nvSpPr>
          <p:cNvPr id="65" name="Text Placeholder 64"/>
          <p:cNvSpPr>
            <a:spLocks noGrp="1"/>
          </p:cNvSpPr>
          <p:nvPr>
            <p:ph type="body" sz="quarter" idx="10"/>
          </p:nvPr>
        </p:nvSpPr>
        <p:spPr>
          <a:solidFill>
            <a:schemeClr val="accent5">
              <a:lumMod val="40000"/>
              <a:lumOff val="60000"/>
            </a:schemeClr>
          </a:solidFill>
          <a:ln>
            <a:solidFill>
              <a:schemeClr val="tx1"/>
            </a:solidFill>
          </a:ln>
        </p:spPr>
        <p:txBody>
          <a:bodyPr/>
          <a:lstStyle/>
          <a:p>
            <a:r>
              <a:rPr lang="en-US" dirty="0" smtClean="0"/>
              <a:t>2 - Sensitivity to </a:t>
            </a:r>
            <a:r>
              <a:rPr lang="en-US" dirty="0" err="1" smtClean="0"/>
              <a:t>Macrophase</a:t>
            </a:r>
            <a:r>
              <a:rPr lang="en-US" dirty="0" smtClean="0"/>
              <a:t> Length</a:t>
            </a:r>
            <a:endParaRPr lang="en-US" dirty="0"/>
          </a:p>
        </p:txBody>
      </p:sp>
      <p:sp>
        <p:nvSpPr>
          <p:cNvPr id="3" name="Content Placeholder 2"/>
          <p:cNvSpPr>
            <a:spLocks noGrp="1"/>
          </p:cNvSpPr>
          <p:nvPr>
            <p:ph sz="quarter" idx="11"/>
          </p:nvPr>
        </p:nvSpPr>
        <p:spPr/>
        <p:txBody>
          <a:bodyPr/>
          <a:lstStyle/>
          <a:p>
            <a:r>
              <a:rPr lang="en-US" dirty="0" smtClean="0"/>
              <a:t>Periodic injection rate</a:t>
            </a:r>
          </a:p>
          <a:p>
            <a:pPr lvl="1"/>
            <a:r>
              <a:rPr lang="en-US" dirty="0" smtClean="0"/>
              <a:t>~1M cycles</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2962926828"/>
              </p:ext>
            </p:extLst>
          </p:nvPr>
        </p:nvGraphicFramePr>
        <p:xfrm>
          <a:off x="4389188" y="2710626"/>
          <a:ext cx="4727938" cy="3699697"/>
        </p:xfrm>
        <a:graphic>
          <a:graphicData uri="http://schemas.openxmlformats.org/presentationml/2006/ole">
            <mc:AlternateContent xmlns:mc="http://schemas.openxmlformats.org/markup-compatibility/2006">
              <mc:Choice xmlns:v="urn:schemas-microsoft-com:vml" Requires="v">
                <p:oleObj spid="_x0000_s11494" name="Acrobat Document" r:id="rId4" imgW="3705143" imgH="3447915" progId="AcroExch.Document.DC">
                  <p:embed/>
                </p:oleObj>
              </mc:Choice>
              <mc:Fallback>
                <p:oleObj name="Acrobat Document" r:id="rId4" imgW="3705143" imgH="3447915" progId="AcroExch.Document.DC">
                  <p:embed/>
                  <p:pic>
                    <p:nvPicPr>
                      <p:cNvPr id="0" name=""/>
                      <p:cNvPicPr/>
                      <p:nvPr/>
                    </p:nvPicPr>
                    <p:blipFill>
                      <a:blip r:embed="rId5"/>
                      <a:stretch>
                        <a:fillRect/>
                      </a:stretch>
                    </p:blipFill>
                    <p:spPr>
                      <a:xfrm>
                        <a:off x="4389188" y="2710626"/>
                        <a:ext cx="4727938" cy="3699697"/>
                      </a:xfrm>
                      <a:prstGeom prst="rect">
                        <a:avLst/>
                      </a:prstGeom>
                    </p:spPr>
                  </p:pic>
                </p:oleObj>
              </mc:Fallback>
            </mc:AlternateContent>
          </a:graphicData>
        </a:graphic>
      </p:graphicFrame>
      <p:graphicFrame>
        <p:nvGraphicFramePr>
          <p:cNvPr id="7" name="Chart 6"/>
          <p:cNvGraphicFramePr>
            <a:graphicFrameLocks/>
          </p:cNvGraphicFramePr>
          <p:nvPr>
            <p:extLst>
              <p:ext uri="{D42A27DB-BD31-4B8C-83A1-F6EECF244321}">
                <p14:modId xmlns:p14="http://schemas.microsoft.com/office/powerpoint/2010/main" val="1524961466"/>
              </p:ext>
            </p:extLst>
          </p:nvPr>
        </p:nvGraphicFramePr>
        <p:xfrm>
          <a:off x="3646" y="2089923"/>
          <a:ext cx="4385541" cy="4320400"/>
        </p:xfrm>
        <a:graphic>
          <a:graphicData uri="http://schemas.openxmlformats.org/drawingml/2006/chart">
            <c:chart xmlns:c="http://schemas.openxmlformats.org/drawingml/2006/chart" xmlns:r="http://schemas.openxmlformats.org/officeDocument/2006/relationships" r:id="rId6"/>
          </a:graphicData>
        </a:graphic>
      </p:graphicFrame>
      <p:sp>
        <p:nvSpPr>
          <p:cNvPr id="10" name="Rectangle 9"/>
          <p:cNvSpPr/>
          <p:nvPr/>
        </p:nvSpPr>
        <p:spPr>
          <a:xfrm>
            <a:off x="3698643" y="1144999"/>
            <a:ext cx="4338645" cy="1600200"/>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Can we auto-detect the period for such applications?</a:t>
            </a:r>
            <a:endParaRPr lang="en-US" sz="3200" dirty="0">
              <a:solidFill>
                <a:schemeClr val="tx1"/>
              </a:solidFill>
            </a:endParaRPr>
          </a:p>
        </p:txBody>
      </p:sp>
      <p:cxnSp>
        <p:nvCxnSpPr>
          <p:cNvPr id="5" name="Straight Connector 4"/>
          <p:cNvCxnSpPr/>
          <p:nvPr/>
        </p:nvCxnSpPr>
        <p:spPr>
          <a:xfrm>
            <a:off x="904875" y="3629025"/>
            <a:ext cx="3333750" cy="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666202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Our Methodology: APU-SynFull</a:t>
            </a:r>
            <a:endParaRPr lang="en-US" dirty="0"/>
          </a:p>
        </p:txBody>
      </p:sp>
      <p:sp>
        <p:nvSpPr>
          <p:cNvPr id="64" name="Content Placeholder 63"/>
          <p:cNvSpPr>
            <a:spLocks noGrp="1"/>
          </p:cNvSpPr>
          <p:nvPr>
            <p:ph idx="1"/>
          </p:nvPr>
        </p:nvSpPr>
        <p:spPr>
          <a:xfrm>
            <a:off x="274388" y="1381123"/>
            <a:ext cx="3947755" cy="4937760"/>
          </a:xfrm>
        </p:spPr>
        <p:txBody>
          <a:bodyPr/>
          <a:lstStyle/>
          <a:p>
            <a:r>
              <a:rPr lang="en-US" dirty="0" smtClean="0"/>
              <a:t>FFT-based approach</a:t>
            </a:r>
          </a:p>
          <a:p>
            <a:pPr lvl="1"/>
            <a:r>
              <a:rPr lang="en-US" dirty="0" smtClean="0"/>
              <a:t>Finds a good </a:t>
            </a:r>
            <a:r>
              <a:rPr lang="en-US" dirty="0" err="1" smtClean="0"/>
              <a:t>macrophase</a:t>
            </a:r>
            <a:r>
              <a:rPr lang="en-US" dirty="0" smtClean="0"/>
              <a:t> length for applications with periodic injection behavior</a:t>
            </a:r>
          </a:p>
          <a:p>
            <a:pPr lvl="1"/>
            <a:endParaRPr lang="en-US" dirty="0"/>
          </a:p>
          <a:p>
            <a:r>
              <a:rPr lang="en-US" dirty="0" smtClean="0"/>
              <a:t>Frequency component with the highest FFT coefficient gives the period</a:t>
            </a:r>
          </a:p>
          <a:p>
            <a:pPr lvl="1"/>
            <a:r>
              <a:rPr lang="en-US" dirty="0" smtClean="0"/>
              <a:t>If the period is too long, it can be divided by a factor to make clustering time reasonable</a:t>
            </a:r>
          </a:p>
          <a:p>
            <a:endParaRPr lang="en-US" dirty="0" smtClean="0"/>
          </a:p>
        </p:txBody>
      </p:sp>
      <p:sp>
        <p:nvSpPr>
          <p:cNvPr id="65" name="Text Placeholder 64"/>
          <p:cNvSpPr>
            <a:spLocks noGrp="1"/>
          </p:cNvSpPr>
          <p:nvPr>
            <p:ph type="body" sz="quarter" idx="10"/>
          </p:nvPr>
        </p:nvSpPr>
        <p:spPr>
          <a:solidFill>
            <a:schemeClr val="accent5">
              <a:lumMod val="40000"/>
              <a:lumOff val="60000"/>
            </a:schemeClr>
          </a:solidFill>
          <a:ln>
            <a:solidFill>
              <a:schemeClr val="tx1"/>
            </a:solidFill>
          </a:ln>
        </p:spPr>
        <p:txBody>
          <a:bodyPr/>
          <a:lstStyle/>
          <a:p>
            <a:r>
              <a:rPr lang="en-US" dirty="0" smtClean="0"/>
              <a:t>2 - Spectral Analysis for Interval Selection</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96880810"/>
              </p:ext>
            </p:extLst>
          </p:nvPr>
        </p:nvGraphicFramePr>
        <p:xfrm>
          <a:off x="4168926" y="1483992"/>
          <a:ext cx="4766834" cy="3946652"/>
        </p:xfrm>
        <a:graphic>
          <a:graphicData uri="http://schemas.openxmlformats.org/presentationml/2006/ole">
            <mc:AlternateContent xmlns:mc="http://schemas.openxmlformats.org/markup-compatibility/2006">
              <mc:Choice xmlns:v="urn:schemas-microsoft-com:vml" Requires="v">
                <p:oleObj spid="_x0000_s7527" name="Acrobat Document" r:id="rId4" imgW="4552821" imgH="4314757" progId="AcroExch.Document.DC">
                  <p:embed/>
                </p:oleObj>
              </mc:Choice>
              <mc:Fallback>
                <p:oleObj name="Acrobat Document" r:id="rId4" imgW="4552821" imgH="4314757" progId="AcroExch.Document.DC">
                  <p:embed/>
                  <p:pic>
                    <p:nvPicPr>
                      <p:cNvPr id="0" name=""/>
                      <p:cNvPicPr/>
                      <p:nvPr/>
                    </p:nvPicPr>
                    <p:blipFill>
                      <a:blip r:embed="rId5"/>
                      <a:stretch>
                        <a:fillRect/>
                      </a:stretch>
                    </p:blipFill>
                    <p:spPr>
                      <a:xfrm>
                        <a:off x="4168926" y="1483992"/>
                        <a:ext cx="4766834" cy="3946652"/>
                      </a:xfrm>
                      <a:prstGeom prst="rect">
                        <a:avLst/>
                      </a:prstGeom>
                    </p:spPr>
                  </p:pic>
                </p:oleObj>
              </mc:Fallback>
            </mc:AlternateContent>
          </a:graphicData>
        </a:graphic>
      </p:graphicFrame>
      <p:sp>
        <p:nvSpPr>
          <p:cNvPr id="4" name="Oval 3"/>
          <p:cNvSpPr/>
          <p:nvPr/>
        </p:nvSpPr>
        <p:spPr>
          <a:xfrm>
            <a:off x="4836622" y="1690429"/>
            <a:ext cx="166978" cy="159026"/>
          </a:xfrm>
          <a:prstGeom prst="ellipse">
            <a:avLst/>
          </a:prstGeom>
          <a:noFill/>
          <a:ln w="381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Tree>
    <p:extLst>
      <p:ext uri="{BB962C8B-B14F-4D97-AF65-F5344CB8AC3E}">
        <p14:creationId xmlns:p14="http://schemas.microsoft.com/office/powerpoint/2010/main" val="1492137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4">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65" name="Text Placeholder 64"/>
          <p:cNvSpPr>
            <a:spLocks noGrp="1"/>
          </p:cNvSpPr>
          <p:nvPr>
            <p:ph type="body" sz="quarter" idx="10"/>
          </p:nvPr>
        </p:nvSpPr>
        <p:spPr>
          <a:solidFill>
            <a:schemeClr val="accent1">
              <a:lumMod val="40000"/>
              <a:lumOff val="60000"/>
            </a:schemeClr>
          </a:solidFill>
          <a:ln>
            <a:solidFill>
              <a:schemeClr val="tx1"/>
            </a:solidFill>
          </a:ln>
        </p:spPr>
        <p:txBody>
          <a:bodyPr/>
          <a:lstStyle/>
          <a:p>
            <a:r>
              <a:rPr lang="en-US" dirty="0" smtClean="0"/>
              <a:t>3 - Capturing Bursts – temporal Bursts</a:t>
            </a:r>
            <a:endParaRPr lang="en-US" dirty="0"/>
          </a:p>
        </p:txBody>
      </p:sp>
      <p:graphicFrame>
        <p:nvGraphicFramePr>
          <p:cNvPr id="11" name="Chart 10"/>
          <p:cNvGraphicFramePr>
            <a:graphicFrameLocks/>
          </p:cNvGraphicFramePr>
          <p:nvPr>
            <p:extLst>
              <p:ext uri="{D42A27DB-BD31-4B8C-83A1-F6EECF244321}">
                <p14:modId xmlns:p14="http://schemas.microsoft.com/office/powerpoint/2010/main" val="2652408506"/>
              </p:ext>
            </p:extLst>
          </p:nvPr>
        </p:nvGraphicFramePr>
        <p:xfrm>
          <a:off x="274387" y="1359751"/>
          <a:ext cx="8680041" cy="4717664"/>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p:cNvSpPr/>
          <p:nvPr/>
        </p:nvSpPr>
        <p:spPr>
          <a:xfrm>
            <a:off x="1152524" y="1726813"/>
            <a:ext cx="3461881" cy="2174488"/>
          </a:xfrm>
          <a:prstGeom prst="rect">
            <a:avLst/>
          </a:prstGeom>
          <a:solidFill>
            <a:srgbClr val="00B050">
              <a:alpha val="10000"/>
            </a:srgb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Packets are injected close in time: </a:t>
            </a:r>
          </a:p>
          <a:p>
            <a:pPr algn="ctr" fontAlgn="auto">
              <a:spcBef>
                <a:spcPts val="0"/>
              </a:spcBef>
              <a:spcAft>
                <a:spcPts val="0"/>
              </a:spcAft>
            </a:pPr>
            <a:r>
              <a:rPr lang="en-US" sz="3200" b="1" dirty="0" smtClean="0">
                <a:solidFill>
                  <a:schemeClr val="tx1"/>
                </a:solidFill>
              </a:rPr>
              <a:t>high temporal bursts</a:t>
            </a:r>
            <a:endParaRPr lang="en-US" sz="3200" b="1" dirty="0">
              <a:solidFill>
                <a:schemeClr val="tx1"/>
              </a:solidFill>
            </a:endParaRPr>
          </a:p>
        </p:txBody>
      </p:sp>
      <p:sp>
        <p:nvSpPr>
          <p:cNvPr id="13" name="Rectangle 12"/>
          <p:cNvSpPr/>
          <p:nvPr/>
        </p:nvSpPr>
        <p:spPr>
          <a:xfrm>
            <a:off x="4709195" y="1726813"/>
            <a:ext cx="3939506" cy="2174488"/>
          </a:xfrm>
          <a:prstGeom prst="rect">
            <a:avLst/>
          </a:prstGeom>
          <a:solidFill>
            <a:srgbClr val="00B050">
              <a:alpha val="10000"/>
            </a:srgb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SynFull injects uniformly over time:</a:t>
            </a:r>
          </a:p>
          <a:p>
            <a:pPr algn="ctr" fontAlgn="auto">
              <a:spcBef>
                <a:spcPts val="0"/>
              </a:spcBef>
              <a:spcAft>
                <a:spcPts val="0"/>
              </a:spcAft>
            </a:pPr>
            <a:r>
              <a:rPr lang="en-US" sz="3200" b="1" dirty="0">
                <a:solidFill>
                  <a:schemeClr val="tx1"/>
                </a:solidFill>
              </a:rPr>
              <a:t>d</a:t>
            </a:r>
            <a:r>
              <a:rPr lang="en-US" sz="3200" b="1" dirty="0" smtClean="0">
                <a:solidFill>
                  <a:schemeClr val="tx1"/>
                </a:solidFill>
              </a:rPr>
              <a:t>oes not model temporal bursts</a:t>
            </a:r>
            <a:r>
              <a:rPr lang="en-US" sz="3200" dirty="0" smtClean="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19447602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P spid="12"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65" name="Text Placeholder 64"/>
          <p:cNvSpPr>
            <a:spLocks noGrp="1"/>
          </p:cNvSpPr>
          <p:nvPr>
            <p:ph type="body" sz="quarter" idx="10"/>
          </p:nvPr>
        </p:nvSpPr>
        <p:spPr>
          <a:solidFill>
            <a:schemeClr val="accent1">
              <a:lumMod val="40000"/>
              <a:lumOff val="60000"/>
            </a:schemeClr>
          </a:solidFill>
          <a:ln>
            <a:solidFill>
              <a:schemeClr val="tx1"/>
            </a:solidFill>
          </a:ln>
        </p:spPr>
        <p:txBody>
          <a:bodyPr/>
          <a:lstStyle/>
          <a:p>
            <a:r>
              <a:rPr lang="en-US" dirty="0" smtClean="0"/>
              <a:t>3 - Capturing Bursts – Spatial Bursts</a:t>
            </a:r>
            <a:endParaRPr lang="en-US" dirty="0"/>
          </a:p>
        </p:txBody>
      </p:sp>
      <p:graphicFrame>
        <p:nvGraphicFramePr>
          <p:cNvPr id="9" name="Chart 8"/>
          <p:cNvGraphicFramePr>
            <a:graphicFrameLocks/>
          </p:cNvGraphicFramePr>
          <p:nvPr>
            <p:extLst>
              <p:ext uri="{D42A27DB-BD31-4B8C-83A1-F6EECF244321}">
                <p14:modId xmlns:p14="http://schemas.microsoft.com/office/powerpoint/2010/main" val="1685574752"/>
              </p:ext>
            </p:extLst>
          </p:nvPr>
        </p:nvGraphicFramePr>
        <p:xfrm>
          <a:off x="147874" y="1227136"/>
          <a:ext cx="8996124" cy="22039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p:cNvGraphicFramePr>
            <a:graphicFrameLocks/>
          </p:cNvGraphicFramePr>
          <p:nvPr>
            <p:extLst>
              <p:ext uri="{D42A27DB-BD31-4B8C-83A1-F6EECF244321}">
                <p14:modId xmlns:p14="http://schemas.microsoft.com/office/powerpoint/2010/main" val="3271285983"/>
              </p:ext>
            </p:extLst>
          </p:nvPr>
        </p:nvGraphicFramePr>
        <p:xfrm>
          <a:off x="146302" y="4345519"/>
          <a:ext cx="8997696" cy="2203704"/>
        </p:xfrm>
        <a:graphic>
          <a:graphicData uri="http://schemas.openxmlformats.org/drawingml/2006/chart">
            <c:chart xmlns:c="http://schemas.openxmlformats.org/drawingml/2006/chart" xmlns:r="http://schemas.openxmlformats.org/officeDocument/2006/relationships" r:id="rId4"/>
          </a:graphicData>
        </a:graphic>
      </p:graphicFrame>
      <p:sp>
        <p:nvSpPr>
          <p:cNvPr id="11" name="Rectangle 10"/>
          <p:cNvSpPr/>
          <p:nvPr/>
        </p:nvSpPr>
        <p:spPr>
          <a:xfrm>
            <a:off x="1685925" y="1147570"/>
            <a:ext cx="6115050" cy="1448597"/>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Each node injects similar amount of traffic in a large window (500K cycles / </a:t>
            </a:r>
            <a:r>
              <a:rPr lang="en-US" sz="3200" dirty="0" err="1">
                <a:solidFill>
                  <a:schemeClr val="tx1"/>
                </a:solidFill>
              </a:rPr>
              <a:t>macrophase</a:t>
            </a:r>
            <a:r>
              <a:rPr lang="en-US" sz="3200" dirty="0">
                <a:solidFill>
                  <a:schemeClr val="tx1"/>
                </a:solidFill>
              </a:rPr>
              <a:t>)</a:t>
            </a:r>
          </a:p>
        </p:txBody>
      </p:sp>
      <p:sp>
        <p:nvSpPr>
          <p:cNvPr id="12" name="Rectangle 11"/>
          <p:cNvSpPr/>
          <p:nvPr/>
        </p:nvSpPr>
        <p:spPr>
          <a:xfrm>
            <a:off x="1013460" y="3042254"/>
            <a:ext cx="7943849" cy="1958829"/>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Nodes inject significantly different amounts of traffic in a smaller window (250 cycles / </a:t>
            </a:r>
            <a:r>
              <a:rPr lang="en-US" sz="3200" dirty="0" err="1">
                <a:solidFill>
                  <a:schemeClr val="tx1"/>
                </a:solidFill>
              </a:rPr>
              <a:t>microphase</a:t>
            </a:r>
            <a:r>
              <a:rPr lang="en-US" sz="3200" dirty="0">
                <a:solidFill>
                  <a:schemeClr val="tx1"/>
                </a:solidFill>
              </a:rPr>
              <a:t>)</a:t>
            </a:r>
          </a:p>
          <a:p>
            <a:pPr lvl="1" algn="ctr"/>
            <a:r>
              <a:rPr lang="en-US" sz="3200" b="1" dirty="0">
                <a:solidFill>
                  <a:schemeClr val="tx1"/>
                </a:solidFill>
              </a:rPr>
              <a:t>SynFull doesn’t model spatial bursts</a:t>
            </a:r>
          </a:p>
        </p:txBody>
      </p:sp>
    </p:spTree>
    <p:extLst>
      <p:ext uri="{BB962C8B-B14F-4D97-AF65-F5344CB8AC3E}">
        <p14:creationId xmlns:p14="http://schemas.microsoft.com/office/powerpoint/2010/main" val="7213274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Graphic spid="10" grpId="0">
        <p:bldAsOne/>
      </p:bldGraphic>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Methodology: APU-SynFull</a:t>
            </a:r>
          </a:p>
        </p:txBody>
      </p:sp>
      <p:sp>
        <p:nvSpPr>
          <p:cNvPr id="4" name="Text Placeholder 3"/>
          <p:cNvSpPr>
            <a:spLocks noGrp="1"/>
          </p:cNvSpPr>
          <p:nvPr>
            <p:ph type="body" sz="quarter" idx="10"/>
          </p:nvPr>
        </p:nvSpPr>
        <p:spPr>
          <a:solidFill>
            <a:schemeClr val="accent1">
              <a:lumMod val="40000"/>
              <a:lumOff val="60000"/>
            </a:schemeClr>
          </a:solidFill>
          <a:ln>
            <a:solidFill>
              <a:schemeClr val="tx1"/>
            </a:solidFill>
          </a:ln>
        </p:spPr>
        <p:txBody>
          <a:bodyPr/>
          <a:lstStyle/>
          <a:p>
            <a:r>
              <a:rPr lang="en-US" dirty="0" smtClean="0"/>
              <a:t>3 – Capturing Bursts – Temporal Bursts</a:t>
            </a:r>
            <a:endParaRPr lang="en-US" dirty="0"/>
          </a:p>
        </p:txBody>
      </p:sp>
      <p:grpSp>
        <p:nvGrpSpPr>
          <p:cNvPr id="8" name="Group 7"/>
          <p:cNvGrpSpPr/>
          <p:nvPr/>
        </p:nvGrpSpPr>
        <p:grpSpPr>
          <a:xfrm>
            <a:off x="286677" y="1227136"/>
            <a:ext cx="4712725" cy="2958893"/>
            <a:chOff x="14096" y="3908067"/>
            <a:chExt cx="4414847" cy="2604394"/>
          </a:xfrm>
        </p:grpSpPr>
        <p:cxnSp>
          <p:nvCxnSpPr>
            <p:cNvPr id="9" name="Straight Arrow Connector 8"/>
            <p:cNvCxnSpPr/>
            <p:nvPr/>
          </p:nvCxnSpPr>
          <p:spPr>
            <a:xfrm>
              <a:off x="508882" y="5883966"/>
              <a:ext cx="3920061" cy="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508882" y="4055166"/>
              <a:ext cx="0" cy="1828800"/>
            </a:xfrm>
            <a:prstGeom prst="straightConnector1">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618586" y="6187378"/>
              <a:ext cx="1566407" cy="325083"/>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Time</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2" name="TextBox 11"/>
            <p:cNvSpPr txBox="1"/>
            <p:nvPr/>
          </p:nvSpPr>
          <p:spPr>
            <a:xfrm>
              <a:off x="14096" y="3908067"/>
              <a:ext cx="432484" cy="2122998"/>
            </a:xfrm>
            <a:prstGeom prst="rect">
              <a:avLst/>
            </a:prstGeom>
          </p:spPr>
          <p:txBody>
            <a:bodyPr vert="vert270"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Number of packets</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3" name="Rectangle 12"/>
            <p:cNvSpPr/>
            <p:nvPr/>
          </p:nvSpPr>
          <p:spPr>
            <a:xfrm>
              <a:off x="795135" y="5271702"/>
              <a:ext cx="135172" cy="602515"/>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 name="Rectangle 13"/>
            <p:cNvSpPr/>
            <p:nvPr/>
          </p:nvSpPr>
          <p:spPr>
            <a:xfrm>
              <a:off x="1204873" y="5271701"/>
              <a:ext cx="135172" cy="602515"/>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 name="Rectangle 14"/>
            <p:cNvSpPr/>
            <p:nvPr/>
          </p:nvSpPr>
          <p:spPr>
            <a:xfrm>
              <a:off x="1618586" y="5272593"/>
              <a:ext cx="135172" cy="602515"/>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6" name="Rectangle 15"/>
            <p:cNvSpPr/>
            <p:nvPr/>
          </p:nvSpPr>
          <p:spPr>
            <a:xfrm>
              <a:off x="3089781" y="4666511"/>
              <a:ext cx="135172" cy="1207705"/>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7" name="Rectangle 16"/>
            <p:cNvSpPr/>
            <p:nvPr/>
          </p:nvSpPr>
          <p:spPr>
            <a:xfrm>
              <a:off x="3774054" y="5538796"/>
              <a:ext cx="146889" cy="334846"/>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8" name="TextBox 17"/>
            <p:cNvSpPr txBox="1"/>
            <p:nvPr/>
          </p:nvSpPr>
          <p:spPr>
            <a:xfrm>
              <a:off x="508881" y="5903130"/>
              <a:ext cx="3880306" cy="325083"/>
            </a:xfrm>
            <a:prstGeom prst="rect">
              <a:avLst/>
            </a:prstGeom>
          </p:spPr>
          <p:txBody>
            <a:bodyPr wrap="square" rtlCol="0" anchor="ctr" anchorCtr="0">
              <a:spAutoFit/>
            </a:bodyPr>
            <a:lstStyle/>
            <a:p>
              <a:pPr marL="0" marR="0" indent="0"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   1       2     3     4    5     6    7     8    9</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grpSp>
      <p:graphicFrame>
        <p:nvGraphicFramePr>
          <p:cNvPr id="19" name="Content Placeholder 15"/>
          <p:cNvGraphicFramePr>
            <a:graphicFrameLocks/>
          </p:cNvGraphicFramePr>
          <p:nvPr>
            <p:extLst>
              <p:ext uri="{D42A27DB-BD31-4B8C-83A1-F6EECF244321}">
                <p14:modId xmlns:p14="http://schemas.microsoft.com/office/powerpoint/2010/main" val="93891526"/>
              </p:ext>
            </p:extLst>
          </p:nvPr>
        </p:nvGraphicFramePr>
        <p:xfrm>
          <a:off x="419353" y="4259398"/>
          <a:ext cx="4537611" cy="2264066"/>
        </p:xfrm>
        <a:graphic>
          <a:graphicData uri="http://schemas.openxmlformats.org/drawingml/2006/table">
            <a:tbl>
              <a:tblPr firstRow="1" bandRow="1">
                <a:tableStyleId>{073A0DAA-6AF3-43AB-8588-CEC1D06C72B9}</a:tableStyleId>
              </a:tblPr>
              <a:tblGrid>
                <a:gridCol w="1512537"/>
                <a:gridCol w="1512537"/>
                <a:gridCol w="1512537"/>
              </a:tblGrid>
              <a:tr h="870449">
                <a:tc>
                  <a:txBody>
                    <a:bodyPr/>
                    <a:lstStyle/>
                    <a:p>
                      <a:pPr algn="ctr"/>
                      <a:r>
                        <a:rPr lang="en-US" sz="2000" dirty="0" smtClean="0"/>
                        <a:t>Probability</a:t>
                      </a:r>
                      <a:endParaRPr lang="en-US" sz="2000" dirty="0"/>
                    </a:p>
                  </a:txBody>
                  <a:tcPr marL="91405" marR="91405"/>
                </a:tc>
                <a:tc>
                  <a:txBody>
                    <a:bodyPr/>
                    <a:lstStyle/>
                    <a:p>
                      <a:pPr algn="ctr"/>
                      <a:r>
                        <a:rPr lang="en-US" sz="2000" dirty="0" smtClean="0"/>
                        <a:t>Inter-arrival time</a:t>
                      </a:r>
                      <a:endParaRPr lang="en-US" sz="2000" dirty="0"/>
                    </a:p>
                  </a:txBody>
                  <a:tcPr marL="91405" marR="91405"/>
                </a:tc>
                <a:tc>
                  <a:txBody>
                    <a:bodyPr/>
                    <a:lstStyle/>
                    <a:p>
                      <a:pPr algn="ctr"/>
                      <a:r>
                        <a:rPr lang="en-US" sz="2000" dirty="0" smtClean="0"/>
                        <a:t>Number</a:t>
                      </a:r>
                      <a:r>
                        <a:rPr lang="en-US" sz="2000" baseline="0" dirty="0" smtClean="0"/>
                        <a:t> of packets</a:t>
                      </a:r>
                      <a:endParaRPr lang="en-US" sz="2000" dirty="0"/>
                    </a:p>
                  </a:txBody>
                  <a:tcPr marL="91405" marR="91405"/>
                </a:tc>
              </a:tr>
              <a:tr h="464539">
                <a:tc>
                  <a:txBody>
                    <a:bodyPr/>
                    <a:lstStyle/>
                    <a:p>
                      <a:pPr algn="ctr"/>
                      <a:r>
                        <a:rPr lang="en-US" sz="2000" dirty="0" smtClean="0"/>
                        <a:t>60%</a:t>
                      </a:r>
                      <a:endParaRPr lang="en-US" sz="2000" dirty="0"/>
                    </a:p>
                  </a:txBody>
                  <a:tcPr marL="91405" marR="91405"/>
                </a:tc>
                <a:tc>
                  <a:txBody>
                    <a:bodyPr/>
                    <a:lstStyle/>
                    <a:p>
                      <a:pPr algn="ctr"/>
                      <a:r>
                        <a:rPr lang="en-US" sz="2000" dirty="0" smtClean="0"/>
                        <a:t>1</a:t>
                      </a:r>
                      <a:endParaRPr lang="en-US" sz="2000" dirty="0"/>
                    </a:p>
                  </a:txBody>
                  <a:tcPr marL="91405" marR="91405"/>
                </a:tc>
                <a:tc>
                  <a:txBody>
                    <a:bodyPr/>
                    <a:lstStyle/>
                    <a:p>
                      <a:pPr algn="ctr"/>
                      <a:r>
                        <a:rPr lang="en-US" sz="2000" dirty="0" smtClean="0"/>
                        <a:t>2</a:t>
                      </a:r>
                      <a:endParaRPr lang="en-US" sz="2000" dirty="0"/>
                    </a:p>
                  </a:txBody>
                  <a:tcPr marL="91405" marR="91405"/>
                </a:tc>
              </a:tr>
              <a:tr h="464539">
                <a:tc>
                  <a:txBody>
                    <a:bodyPr/>
                    <a:lstStyle/>
                    <a:p>
                      <a:pPr algn="ctr"/>
                      <a:r>
                        <a:rPr lang="en-US" sz="2000" dirty="0" smtClean="0"/>
                        <a:t>20%</a:t>
                      </a:r>
                      <a:endParaRPr lang="en-US" sz="2000" dirty="0"/>
                    </a:p>
                  </a:txBody>
                  <a:tcPr marL="91405" marR="91405"/>
                </a:tc>
                <a:tc>
                  <a:txBody>
                    <a:bodyPr/>
                    <a:lstStyle/>
                    <a:p>
                      <a:pPr algn="ctr"/>
                      <a:r>
                        <a:rPr lang="en-US" sz="2000" dirty="0" smtClean="0"/>
                        <a:t>4</a:t>
                      </a:r>
                      <a:endParaRPr lang="en-US" sz="2000" dirty="0"/>
                    </a:p>
                  </a:txBody>
                  <a:tcPr marL="91405" marR="91405"/>
                </a:tc>
                <a:tc>
                  <a:txBody>
                    <a:bodyPr/>
                    <a:lstStyle/>
                    <a:p>
                      <a:pPr algn="ctr"/>
                      <a:r>
                        <a:rPr lang="en-US" sz="2000" dirty="0" smtClean="0"/>
                        <a:t>4</a:t>
                      </a:r>
                      <a:endParaRPr lang="en-US" sz="2000" dirty="0"/>
                    </a:p>
                  </a:txBody>
                  <a:tcPr marL="91405" marR="91405"/>
                </a:tc>
              </a:tr>
              <a:tr h="464539">
                <a:tc>
                  <a:txBody>
                    <a:bodyPr/>
                    <a:lstStyle/>
                    <a:p>
                      <a:pPr algn="ctr"/>
                      <a:r>
                        <a:rPr lang="en-US" sz="2000" dirty="0" smtClean="0"/>
                        <a:t>20%</a:t>
                      </a:r>
                      <a:endParaRPr lang="en-US" sz="2000" dirty="0"/>
                    </a:p>
                  </a:txBody>
                  <a:tcPr marL="91405" marR="91405"/>
                </a:tc>
                <a:tc>
                  <a:txBody>
                    <a:bodyPr/>
                    <a:lstStyle/>
                    <a:p>
                      <a:pPr algn="ctr"/>
                      <a:r>
                        <a:rPr lang="en-US" sz="2000" dirty="0" smtClean="0"/>
                        <a:t>2</a:t>
                      </a:r>
                      <a:endParaRPr lang="en-US" sz="2000" dirty="0"/>
                    </a:p>
                  </a:txBody>
                  <a:tcPr marL="91405" marR="91405"/>
                </a:tc>
                <a:tc>
                  <a:txBody>
                    <a:bodyPr/>
                    <a:lstStyle/>
                    <a:p>
                      <a:pPr algn="ctr"/>
                      <a:r>
                        <a:rPr lang="en-US" sz="2000" dirty="0" smtClean="0"/>
                        <a:t>1</a:t>
                      </a:r>
                      <a:endParaRPr lang="en-US" sz="2000" dirty="0"/>
                    </a:p>
                  </a:txBody>
                  <a:tcPr marL="91405" marR="91405"/>
                </a:tc>
              </a:tr>
            </a:tbl>
          </a:graphicData>
        </a:graphic>
      </p:graphicFrame>
      <p:sp>
        <p:nvSpPr>
          <p:cNvPr id="24" name="Rectangle 23"/>
          <p:cNvSpPr/>
          <p:nvPr/>
        </p:nvSpPr>
        <p:spPr>
          <a:xfrm>
            <a:off x="814848" y="2665141"/>
            <a:ext cx="1393495" cy="973966"/>
          </a:xfrm>
          <a:prstGeom prst="rect">
            <a:avLst/>
          </a:prstGeom>
          <a:noFill/>
          <a:ln w="38100">
            <a:solidFill>
              <a:srgbClr val="ED1C24"/>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5" name="Rectangle 24"/>
          <p:cNvSpPr/>
          <p:nvPr/>
        </p:nvSpPr>
        <p:spPr>
          <a:xfrm>
            <a:off x="739493" y="5185317"/>
            <a:ext cx="3921717" cy="316549"/>
          </a:xfrm>
          <a:prstGeom prst="rect">
            <a:avLst/>
          </a:prstGeom>
          <a:noFill/>
          <a:ln w="38100">
            <a:solidFill>
              <a:srgbClr val="ED1C24"/>
            </a:solidFill>
            <a:prstDash val="lg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6" name="Rectangle 25"/>
          <p:cNvSpPr/>
          <p:nvPr/>
        </p:nvSpPr>
        <p:spPr>
          <a:xfrm>
            <a:off x="738685" y="5654266"/>
            <a:ext cx="3921717" cy="316549"/>
          </a:xfrm>
          <a:prstGeom prst="rect">
            <a:avLst/>
          </a:prstGeom>
          <a:noFill/>
          <a:ln w="38100">
            <a:solidFill>
              <a:srgbClr val="00B050"/>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7" name="Rectangle 26"/>
          <p:cNvSpPr/>
          <p:nvPr/>
        </p:nvSpPr>
        <p:spPr>
          <a:xfrm>
            <a:off x="2274849" y="1905146"/>
            <a:ext cx="1527717" cy="1733961"/>
          </a:xfrm>
          <a:prstGeom prst="rect">
            <a:avLst/>
          </a:prstGeom>
          <a:noFill/>
          <a:ln w="38100">
            <a:solidFill>
              <a:srgbClr val="00B050"/>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8" name="Rectangle 27"/>
          <p:cNvSpPr/>
          <p:nvPr/>
        </p:nvSpPr>
        <p:spPr>
          <a:xfrm>
            <a:off x="748342" y="6088865"/>
            <a:ext cx="3921717" cy="316549"/>
          </a:xfrm>
          <a:prstGeom prst="rect">
            <a:avLst/>
          </a:prstGeom>
          <a:noFill/>
          <a:ln w="38100">
            <a:solidFill>
              <a:srgbClr val="0070C0"/>
            </a:solidFill>
            <a:prstDash val="lgDashDot"/>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9" name="Rectangle 28"/>
          <p:cNvSpPr/>
          <p:nvPr/>
        </p:nvSpPr>
        <p:spPr>
          <a:xfrm>
            <a:off x="3869073" y="3073364"/>
            <a:ext cx="669474" cy="565743"/>
          </a:xfrm>
          <a:prstGeom prst="rect">
            <a:avLst/>
          </a:prstGeom>
          <a:noFill/>
          <a:ln w="38100">
            <a:solidFill>
              <a:srgbClr val="0070C0"/>
            </a:solidFill>
            <a:prstDash val="lgDashDot"/>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0" name="Content Placeholder 2"/>
          <p:cNvSpPr>
            <a:spLocks noGrp="1"/>
          </p:cNvSpPr>
          <p:nvPr>
            <p:ph idx="1"/>
          </p:nvPr>
        </p:nvSpPr>
        <p:spPr>
          <a:xfrm>
            <a:off x="5029200" y="1493983"/>
            <a:ext cx="4114800" cy="1687409"/>
          </a:xfrm>
        </p:spPr>
        <p:txBody>
          <a:bodyPr/>
          <a:lstStyle/>
          <a:p>
            <a:r>
              <a:rPr lang="en-US" sz="1800" dirty="0"/>
              <a:t>Create a PDF of packet inter-arrival times and bursts based on the </a:t>
            </a:r>
            <a:r>
              <a:rPr lang="en-US" sz="1800" dirty="0" smtClean="0"/>
              <a:t>application network </a:t>
            </a:r>
            <a:r>
              <a:rPr lang="en-US" sz="1800" dirty="0"/>
              <a:t>trace</a:t>
            </a:r>
          </a:p>
          <a:p>
            <a:r>
              <a:rPr lang="en-US" sz="1800" dirty="0"/>
              <a:t>Generate a random pair of inter-arrival time and packet </a:t>
            </a:r>
            <a:r>
              <a:rPr lang="en-US" sz="1800" dirty="0" smtClean="0"/>
              <a:t>injections from the PDF</a:t>
            </a:r>
            <a:endParaRPr lang="en-US" sz="1800" dirty="0"/>
          </a:p>
          <a:p>
            <a:endParaRPr lang="en-US" sz="2400" dirty="0"/>
          </a:p>
        </p:txBody>
      </p:sp>
    </p:spTree>
    <p:extLst>
      <p:ext uri="{BB962C8B-B14F-4D97-AF65-F5344CB8AC3E}">
        <p14:creationId xmlns:p14="http://schemas.microsoft.com/office/powerpoint/2010/main" val="20609314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Methodology: APU-SynFull</a:t>
            </a:r>
          </a:p>
        </p:txBody>
      </p:sp>
      <p:sp>
        <p:nvSpPr>
          <p:cNvPr id="4" name="Text Placeholder 3"/>
          <p:cNvSpPr>
            <a:spLocks noGrp="1"/>
          </p:cNvSpPr>
          <p:nvPr>
            <p:ph type="body" sz="quarter" idx="10"/>
          </p:nvPr>
        </p:nvSpPr>
        <p:spPr>
          <a:solidFill>
            <a:schemeClr val="accent1">
              <a:lumMod val="40000"/>
              <a:lumOff val="60000"/>
            </a:schemeClr>
          </a:solidFill>
          <a:ln>
            <a:solidFill>
              <a:schemeClr val="tx1"/>
            </a:solidFill>
          </a:ln>
        </p:spPr>
        <p:txBody>
          <a:bodyPr/>
          <a:lstStyle/>
          <a:p>
            <a:r>
              <a:rPr lang="en-US" dirty="0" smtClean="0"/>
              <a:t>3 – Capturing Bursts – Spatial Bursts</a:t>
            </a:r>
            <a:endParaRPr lang="en-US" dirty="0"/>
          </a:p>
        </p:txBody>
      </p:sp>
      <p:sp>
        <p:nvSpPr>
          <p:cNvPr id="5" name="Content Placeholder 4"/>
          <p:cNvSpPr>
            <a:spLocks noGrp="1"/>
          </p:cNvSpPr>
          <p:nvPr>
            <p:ph sz="quarter" idx="11"/>
          </p:nvPr>
        </p:nvSpPr>
        <p:spPr>
          <a:xfrm>
            <a:off x="274388" y="1777919"/>
            <a:ext cx="8571997" cy="4572000"/>
          </a:xfrm>
        </p:spPr>
        <p:txBody>
          <a:bodyPr/>
          <a:lstStyle/>
          <a:p>
            <a:r>
              <a:rPr lang="en-US" sz="2400" dirty="0" smtClean="0"/>
              <a:t>Create a PDF of number of </a:t>
            </a:r>
            <a:r>
              <a:rPr lang="en-US" sz="2400" dirty="0" smtClean="0">
                <a:solidFill>
                  <a:srgbClr val="FF0000"/>
                </a:solidFill>
              </a:rPr>
              <a:t>source nodes </a:t>
            </a:r>
            <a:r>
              <a:rPr lang="en-US" sz="2400" dirty="0" smtClean="0"/>
              <a:t>that can inject packets in a </a:t>
            </a:r>
            <a:r>
              <a:rPr lang="en-US" sz="2400" dirty="0" err="1" smtClean="0"/>
              <a:t>microphase</a:t>
            </a:r>
            <a:r>
              <a:rPr lang="en-US" sz="2400" dirty="0" smtClean="0"/>
              <a:t> based on application trace</a:t>
            </a:r>
          </a:p>
          <a:p>
            <a:r>
              <a:rPr lang="en-US" sz="2400" dirty="0" smtClean="0"/>
              <a:t>Create a PDF of number of </a:t>
            </a:r>
            <a:r>
              <a:rPr lang="en-US" sz="2400" dirty="0" smtClean="0">
                <a:solidFill>
                  <a:srgbClr val="FF0000"/>
                </a:solidFill>
              </a:rPr>
              <a:t>source-destination pairs </a:t>
            </a:r>
            <a:r>
              <a:rPr lang="en-US" sz="2400" dirty="0" smtClean="0"/>
              <a:t>that packets flow between in a </a:t>
            </a:r>
            <a:r>
              <a:rPr lang="en-US" sz="2400" dirty="0" err="1"/>
              <a:t>microphase</a:t>
            </a:r>
            <a:r>
              <a:rPr lang="en-US" sz="2400" dirty="0"/>
              <a:t> based on application trace</a:t>
            </a:r>
            <a:endParaRPr lang="en-US" sz="2400" dirty="0" smtClean="0"/>
          </a:p>
          <a:p>
            <a:r>
              <a:rPr lang="en-US" sz="2400" dirty="0" smtClean="0"/>
              <a:t>Generate random source and destination node IDs where traffic is observed in a </a:t>
            </a:r>
            <a:r>
              <a:rPr lang="en-US" sz="2400" dirty="0" err="1" smtClean="0"/>
              <a:t>microphase</a:t>
            </a:r>
            <a:endParaRPr lang="en-US" sz="2400" dirty="0" smtClean="0"/>
          </a:p>
          <a:p>
            <a:endParaRPr lang="en-US" sz="2400" dirty="0"/>
          </a:p>
        </p:txBody>
      </p:sp>
    </p:spTree>
    <p:extLst>
      <p:ext uri="{BB962C8B-B14F-4D97-AF65-F5344CB8AC3E}">
        <p14:creationId xmlns:p14="http://schemas.microsoft.com/office/powerpoint/2010/main" val="41991805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1032" name="Content Placeholder 1031"/>
          <p:cNvSpPr>
            <a:spLocks noGrp="1"/>
          </p:cNvSpPr>
          <p:nvPr>
            <p:ph idx="1"/>
          </p:nvPr>
        </p:nvSpPr>
        <p:spPr/>
        <p:txBody>
          <a:bodyPr/>
          <a:lstStyle/>
          <a:p>
            <a:r>
              <a:rPr lang="en-US" dirty="0" smtClean="0"/>
              <a:t>We can simulate</a:t>
            </a:r>
            <a:endParaRPr lang="en-US" dirty="0"/>
          </a:p>
        </p:txBody>
      </p:sp>
      <p:sp>
        <p:nvSpPr>
          <p:cNvPr id="65" name="Text Placeholder 64"/>
          <p:cNvSpPr>
            <a:spLocks noGrp="1"/>
          </p:cNvSpPr>
          <p:nvPr>
            <p:ph type="body" sz="quarter" idx="10"/>
          </p:nvPr>
        </p:nvSpPr>
        <p:spPr>
          <a:solidFill>
            <a:schemeClr val="bg1">
              <a:lumMod val="85000"/>
            </a:schemeClr>
          </a:solidFill>
          <a:ln>
            <a:solidFill>
              <a:schemeClr val="tx1"/>
            </a:solidFill>
          </a:ln>
        </p:spPr>
        <p:txBody>
          <a:bodyPr/>
          <a:lstStyle/>
          <a:p>
            <a:r>
              <a:rPr lang="en-US" dirty="0" smtClean="0"/>
              <a:t>4 - Scaling to Larger Systems</a:t>
            </a:r>
            <a:endParaRPr lang="en-US" dirty="0"/>
          </a:p>
        </p:txBody>
      </p:sp>
      <p:sp>
        <p:nvSpPr>
          <p:cNvPr id="1033" name="Content Placeholder 1032"/>
          <p:cNvSpPr>
            <a:spLocks noGrp="1"/>
          </p:cNvSpPr>
          <p:nvPr>
            <p:ph sz="quarter" idx="11"/>
          </p:nvPr>
        </p:nvSpPr>
        <p:spPr/>
        <p:txBody>
          <a:bodyPr/>
          <a:lstStyle/>
          <a:p>
            <a:r>
              <a:rPr lang="en-US" dirty="0" smtClean="0"/>
              <a:t>We want to simulate</a:t>
            </a:r>
          </a:p>
          <a:p>
            <a:endParaRPr lang="en-US" dirty="0"/>
          </a:p>
          <a:p>
            <a:endParaRPr lang="en-US" dirty="0" smtClean="0"/>
          </a:p>
          <a:p>
            <a:endParaRPr lang="en-US" dirty="0"/>
          </a:p>
          <a:p>
            <a:endParaRPr lang="en-US" dirty="0" smtClean="0"/>
          </a:p>
          <a:p>
            <a:endParaRPr lang="en-US" dirty="0"/>
          </a:p>
          <a:p>
            <a:endParaRPr lang="en-US" dirty="0" smtClean="0"/>
          </a:p>
          <a:p>
            <a:pPr marL="457200" indent="-457200">
              <a:buFont typeface="+mj-lt"/>
              <a:buAutoNum type="arabicPeriod"/>
            </a:pPr>
            <a:r>
              <a:rPr lang="en-US" dirty="0" smtClean="0"/>
              <a:t>Compute resources are limited</a:t>
            </a:r>
          </a:p>
          <a:p>
            <a:pPr marL="457200" indent="-457200">
              <a:buFont typeface="+mj-lt"/>
              <a:buAutoNum type="arabicPeriod"/>
            </a:pPr>
            <a:r>
              <a:rPr lang="en-US" dirty="0" smtClean="0"/>
              <a:t>Long time to simulate</a:t>
            </a:r>
          </a:p>
          <a:p>
            <a:pPr marL="457200" indent="-457200">
              <a:buFont typeface="+mj-lt"/>
              <a:buAutoNum type="arabicPeriod"/>
            </a:pPr>
            <a:r>
              <a:rPr lang="en-US" dirty="0" smtClean="0"/>
              <a:t>Not enough workloads available</a:t>
            </a:r>
            <a:endParaRPr lang="en-US" dirty="0"/>
          </a:p>
        </p:txBody>
      </p:sp>
      <p:grpSp>
        <p:nvGrpSpPr>
          <p:cNvPr id="1031" name="Group 1030"/>
          <p:cNvGrpSpPr/>
          <p:nvPr/>
        </p:nvGrpSpPr>
        <p:grpSpPr>
          <a:xfrm>
            <a:off x="976419" y="1952297"/>
            <a:ext cx="895350" cy="883920"/>
            <a:chOff x="952500" y="1661160"/>
            <a:chExt cx="895350" cy="883920"/>
          </a:xfrm>
        </p:grpSpPr>
        <p:sp>
          <p:nvSpPr>
            <p:cNvPr id="13" name="Rectangle 12"/>
            <p:cNvSpPr/>
            <p:nvPr/>
          </p:nvSpPr>
          <p:spPr>
            <a:xfrm>
              <a:off x="1432560" y="21336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 name="Rectangle 13"/>
            <p:cNvSpPr/>
            <p:nvPr/>
          </p:nvSpPr>
          <p:spPr>
            <a:xfrm>
              <a:off x="1672590" y="21336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 name="Rectangle 14"/>
            <p:cNvSpPr/>
            <p:nvPr/>
          </p:nvSpPr>
          <p:spPr>
            <a:xfrm>
              <a:off x="952500" y="21336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6" name="Rectangle 15"/>
            <p:cNvSpPr/>
            <p:nvPr/>
          </p:nvSpPr>
          <p:spPr>
            <a:xfrm>
              <a:off x="1192530" y="21336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 name="Straight Connector 3"/>
            <p:cNvCxnSpPr>
              <a:stCxn id="15" idx="3"/>
              <a:endCxn id="16" idx="1"/>
            </p:cNvCxnSpPr>
            <p:nvPr/>
          </p:nvCxnSpPr>
          <p:spPr>
            <a:xfrm>
              <a:off x="1127760" y="22212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6" idx="3"/>
              <a:endCxn id="13" idx="1"/>
            </p:cNvCxnSpPr>
            <p:nvPr/>
          </p:nvCxnSpPr>
          <p:spPr>
            <a:xfrm>
              <a:off x="1367790" y="22212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4" idx="1"/>
              <a:endCxn id="13" idx="3"/>
            </p:cNvCxnSpPr>
            <p:nvPr/>
          </p:nvCxnSpPr>
          <p:spPr>
            <a:xfrm flipH="1">
              <a:off x="1607820" y="22212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1432560" y="23698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8" name="Rectangle 37"/>
            <p:cNvSpPr/>
            <p:nvPr/>
          </p:nvSpPr>
          <p:spPr>
            <a:xfrm>
              <a:off x="1672590" y="23698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9" name="Rectangle 38"/>
            <p:cNvSpPr/>
            <p:nvPr/>
          </p:nvSpPr>
          <p:spPr>
            <a:xfrm>
              <a:off x="952500" y="23698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0" name="Rectangle 39"/>
            <p:cNvSpPr/>
            <p:nvPr/>
          </p:nvSpPr>
          <p:spPr>
            <a:xfrm>
              <a:off x="1192530" y="23698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1" name="Straight Connector 40"/>
            <p:cNvCxnSpPr>
              <a:stCxn id="39" idx="3"/>
              <a:endCxn id="40" idx="1"/>
            </p:cNvCxnSpPr>
            <p:nvPr/>
          </p:nvCxnSpPr>
          <p:spPr>
            <a:xfrm>
              <a:off x="1127760" y="24574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40" idx="3"/>
              <a:endCxn id="37" idx="1"/>
            </p:cNvCxnSpPr>
            <p:nvPr/>
          </p:nvCxnSpPr>
          <p:spPr>
            <a:xfrm>
              <a:off x="1367790" y="24574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38" idx="1"/>
              <a:endCxn id="37" idx="3"/>
            </p:cNvCxnSpPr>
            <p:nvPr/>
          </p:nvCxnSpPr>
          <p:spPr>
            <a:xfrm flipH="1">
              <a:off x="1607820" y="24574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1432560" y="16611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 name="Rectangle 44"/>
            <p:cNvSpPr/>
            <p:nvPr/>
          </p:nvSpPr>
          <p:spPr>
            <a:xfrm>
              <a:off x="1672590" y="16611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 name="Rectangle 45"/>
            <p:cNvSpPr/>
            <p:nvPr/>
          </p:nvSpPr>
          <p:spPr>
            <a:xfrm>
              <a:off x="952500" y="16611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 name="Rectangle 46"/>
            <p:cNvSpPr/>
            <p:nvPr/>
          </p:nvSpPr>
          <p:spPr>
            <a:xfrm>
              <a:off x="1192530" y="16611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8" name="Straight Connector 47"/>
            <p:cNvCxnSpPr>
              <a:stCxn id="46" idx="3"/>
              <a:endCxn id="47" idx="1"/>
            </p:cNvCxnSpPr>
            <p:nvPr/>
          </p:nvCxnSpPr>
          <p:spPr>
            <a:xfrm>
              <a:off x="1127760" y="17487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47" idx="3"/>
              <a:endCxn id="44" idx="1"/>
            </p:cNvCxnSpPr>
            <p:nvPr/>
          </p:nvCxnSpPr>
          <p:spPr>
            <a:xfrm>
              <a:off x="1367790" y="17487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45" idx="1"/>
              <a:endCxn id="44" idx="3"/>
            </p:cNvCxnSpPr>
            <p:nvPr/>
          </p:nvCxnSpPr>
          <p:spPr>
            <a:xfrm flipH="1">
              <a:off x="1607820" y="17487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1432560" y="18973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2" name="Rectangle 51"/>
            <p:cNvSpPr/>
            <p:nvPr/>
          </p:nvSpPr>
          <p:spPr>
            <a:xfrm>
              <a:off x="1672590" y="18973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3" name="Rectangle 52"/>
            <p:cNvSpPr/>
            <p:nvPr/>
          </p:nvSpPr>
          <p:spPr>
            <a:xfrm>
              <a:off x="952500" y="18973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4" name="Rectangle 53"/>
            <p:cNvSpPr/>
            <p:nvPr/>
          </p:nvSpPr>
          <p:spPr>
            <a:xfrm>
              <a:off x="1192530" y="18973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5" name="Straight Connector 54"/>
            <p:cNvCxnSpPr>
              <a:stCxn id="53" idx="3"/>
              <a:endCxn id="54" idx="1"/>
            </p:cNvCxnSpPr>
            <p:nvPr/>
          </p:nvCxnSpPr>
          <p:spPr>
            <a:xfrm>
              <a:off x="1127760" y="19850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stCxn id="54" idx="3"/>
              <a:endCxn id="51" idx="1"/>
            </p:cNvCxnSpPr>
            <p:nvPr/>
          </p:nvCxnSpPr>
          <p:spPr>
            <a:xfrm>
              <a:off x="1367790" y="19850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52" idx="1"/>
              <a:endCxn id="51" idx="3"/>
            </p:cNvCxnSpPr>
            <p:nvPr/>
          </p:nvCxnSpPr>
          <p:spPr>
            <a:xfrm flipH="1">
              <a:off x="1607820" y="19850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46" idx="2"/>
              <a:endCxn id="53" idx="0"/>
            </p:cNvCxnSpPr>
            <p:nvPr/>
          </p:nvCxnSpPr>
          <p:spPr>
            <a:xfrm>
              <a:off x="1040130" y="18364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47" idx="2"/>
              <a:endCxn id="54" idx="0"/>
            </p:cNvCxnSpPr>
            <p:nvPr/>
          </p:nvCxnSpPr>
          <p:spPr>
            <a:xfrm>
              <a:off x="1280160" y="18364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a:stCxn id="44" idx="2"/>
              <a:endCxn id="51" idx="0"/>
            </p:cNvCxnSpPr>
            <p:nvPr/>
          </p:nvCxnSpPr>
          <p:spPr>
            <a:xfrm>
              <a:off x="1520190" y="18364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stCxn id="45" idx="2"/>
              <a:endCxn id="52" idx="0"/>
            </p:cNvCxnSpPr>
            <p:nvPr/>
          </p:nvCxnSpPr>
          <p:spPr>
            <a:xfrm>
              <a:off x="1760220" y="18364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14" idx="0"/>
              <a:endCxn id="52" idx="2"/>
            </p:cNvCxnSpPr>
            <p:nvPr/>
          </p:nvCxnSpPr>
          <p:spPr>
            <a:xfrm flipV="1">
              <a:off x="1760220" y="20726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38" idx="0"/>
              <a:endCxn id="14" idx="2"/>
            </p:cNvCxnSpPr>
            <p:nvPr/>
          </p:nvCxnSpPr>
          <p:spPr>
            <a:xfrm flipV="1">
              <a:off x="1760220" y="23088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3" idx="2"/>
              <a:endCxn id="37" idx="0"/>
            </p:cNvCxnSpPr>
            <p:nvPr/>
          </p:nvCxnSpPr>
          <p:spPr>
            <a:xfrm>
              <a:off x="1520190" y="23088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51" idx="2"/>
              <a:endCxn id="13" idx="0"/>
            </p:cNvCxnSpPr>
            <p:nvPr/>
          </p:nvCxnSpPr>
          <p:spPr>
            <a:xfrm>
              <a:off x="1520190" y="20726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a:stCxn id="54" idx="2"/>
              <a:endCxn id="16" idx="0"/>
            </p:cNvCxnSpPr>
            <p:nvPr/>
          </p:nvCxnSpPr>
          <p:spPr>
            <a:xfrm>
              <a:off x="1280160" y="20726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stCxn id="53" idx="2"/>
              <a:endCxn id="15" idx="0"/>
            </p:cNvCxnSpPr>
            <p:nvPr/>
          </p:nvCxnSpPr>
          <p:spPr>
            <a:xfrm>
              <a:off x="1040130" y="20726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a:stCxn id="15" idx="2"/>
              <a:endCxn id="39" idx="0"/>
            </p:cNvCxnSpPr>
            <p:nvPr/>
          </p:nvCxnSpPr>
          <p:spPr>
            <a:xfrm>
              <a:off x="1040130" y="23088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16" idx="2"/>
              <a:endCxn id="40" idx="0"/>
            </p:cNvCxnSpPr>
            <p:nvPr/>
          </p:nvCxnSpPr>
          <p:spPr>
            <a:xfrm>
              <a:off x="1280160" y="23088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30" name="Group 1029"/>
          <p:cNvGrpSpPr/>
          <p:nvPr/>
        </p:nvGrpSpPr>
        <p:grpSpPr>
          <a:xfrm>
            <a:off x="5640492" y="1939833"/>
            <a:ext cx="2095499" cy="2011680"/>
            <a:chOff x="3413760" y="1737360"/>
            <a:chExt cx="3771899" cy="3775710"/>
          </a:xfrm>
        </p:grpSpPr>
        <p:sp>
          <p:nvSpPr>
            <p:cNvPr id="94" name="Rectangle 93"/>
            <p:cNvSpPr/>
            <p:nvPr/>
          </p:nvSpPr>
          <p:spPr>
            <a:xfrm>
              <a:off x="389382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5" name="Rectangle 94"/>
            <p:cNvSpPr/>
            <p:nvPr/>
          </p:nvSpPr>
          <p:spPr>
            <a:xfrm>
              <a:off x="413385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6" name="Rectangle 95"/>
            <p:cNvSpPr/>
            <p:nvPr/>
          </p:nvSpPr>
          <p:spPr>
            <a:xfrm>
              <a:off x="341376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7" name="Rectangle 96"/>
            <p:cNvSpPr/>
            <p:nvPr/>
          </p:nvSpPr>
          <p:spPr>
            <a:xfrm>
              <a:off x="365379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98" name="Straight Connector 97"/>
            <p:cNvCxnSpPr>
              <a:stCxn id="96" idx="3"/>
              <a:endCxn id="97" idx="1"/>
            </p:cNvCxnSpPr>
            <p:nvPr/>
          </p:nvCxnSpPr>
          <p:spPr>
            <a:xfrm>
              <a:off x="358902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97" idx="3"/>
              <a:endCxn id="94" idx="1"/>
            </p:cNvCxnSpPr>
            <p:nvPr/>
          </p:nvCxnSpPr>
          <p:spPr>
            <a:xfrm>
              <a:off x="382905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a:stCxn id="95" idx="1"/>
              <a:endCxn id="94" idx="3"/>
            </p:cNvCxnSpPr>
            <p:nvPr/>
          </p:nvCxnSpPr>
          <p:spPr>
            <a:xfrm flipH="1">
              <a:off x="406908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1" name="Rectangle 100"/>
            <p:cNvSpPr/>
            <p:nvPr/>
          </p:nvSpPr>
          <p:spPr>
            <a:xfrm>
              <a:off x="389382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2" name="Rectangle 101"/>
            <p:cNvSpPr/>
            <p:nvPr/>
          </p:nvSpPr>
          <p:spPr>
            <a:xfrm>
              <a:off x="413385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3" name="Rectangle 102"/>
            <p:cNvSpPr/>
            <p:nvPr/>
          </p:nvSpPr>
          <p:spPr>
            <a:xfrm>
              <a:off x="341376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4" name="Rectangle 103"/>
            <p:cNvSpPr/>
            <p:nvPr/>
          </p:nvSpPr>
          <p:spPr>
            <a:xfrm>
              <a:off x="365379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05" name="Straight Connector 104"/>
            <p:cNvCxnSpPr>
              <a:stCxn id="103" idx="3"/>
              <a:endCxn id="104" idx="1"/>
            </p:cNvCxnSpPr>
            <p:nvPr/>
          </p:nvCxnSpPr>
          <p:spPr>
            <a:xfrm>
              <a:off x="358902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stCxn id="104" idx="3"/>
              <a:endCxn id="101" idx="1"/>
            </p:cNvCxnSpPr>
            <p:nvPr/>
          </p:nvCxnSpPr>
          <p:spPr>
            <a:xfrm>
              <a:off x="382905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102" idx="1"/>
              <a:endCxn id="101" idx="3"/>
            </p:cNvCxnSpPr>
            <p:nvPr/>
          </p:nvCxnSpPr>
          <p:spPr>
            <a:xfrm flipH="1">
              <a:off x="406908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389382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9" name="Rectangle 108"/>
            <p:cNvSpPr/>
            <p:nvPr/>
          </p:nvSpPr>
          <p:spPr>
            <a:xfrm>
              <a:off x="413385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0" name="Rectangle 109"/>
            <p:cNvSpPr/>
            <p:nvPr/>
          </p:nvSpPr>
          <p:spPr>
            <a:xfrm>
              <a:off x="341376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1" name="Rectangle 110"/>
            <p:cNvSpPr/>
            <p:nvPr/>
          </p:nvSpPr>
          <p:spPr>
            <a:xfrm>
              <a:off x="365379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12" name="Straight Connector 111"/>
            <p:cNvCxnSpPr>
              <a:stCxn id="110" idx="3"/>
              <a:endCxn id="111" idx="1"/>
            </p:cNvCxnSpPr>
            <p:nvPr/>
          </p:nvCxnSpPr>
          <p:spPr>
            <a:xfrm>
              <a:off x="358902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111" idx="3"/>
              <a:endCxn id="108" idx="1"/>
            </p:cNvCxnSpPr>
            <p:nvPr/>
          </p:nvCxnSpPr>
          <p:spPr>
            <a:xfrm>
              <a:off x="382905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a:stCxn id="109" idx="1"/>
              <a:endCxn id="108" idx="3"/>
            </p:cNvCxnSpPr>
            <p:nvPr/>
          </p:nvCxnSpPr>
          <p:spPr>
            <a:xfrm flipH="1">
              <a:off x="406908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p:cNvSpPr/>
            <p:nvPr/>
          </p:nvSpPr>
          <p:spPr>
            <a:xfrm>
              <a:off x="389382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6" name="Rectangle 115"/>
            <p:cNvSpPr/>
            <p:nvPr/>
          </p:nvSpPr>
          <p:spPr>
            <a:xfrm>
              <a:off x="413385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7" name="Rectangle 116"/>
            <p:cNvSpPr/>
            <p:nvPr/>
          </p:nvSpPr>
          <p:spPr>
            <a:xfrm>
              <a:off x="341376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8" name="Rectangle 117"/>
            <p:cNvSpPr/>
            <p:nvPr/>
          </p:nvSpPr>
          <p:spPr>
            <a:xfrm>
              <a:off x="365379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19" name="Straight Connector 118"/>
            <p:cNvCxnSpPr>
              <a:stCxn id="117" idx="3"/>
              <a:endCxn id="118" idx="1"/>
            </p:cNvCxnSpPr>
            <p:nvPr/>
          </p:nvCxnSpPr>
          <p:spPr>
            <a:xfrm>
              <a:off x="358902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a:stCxn id="118" idx="3"/>
              <a:endCxn id="115" idx="1"/>
            </p:cNvCxnSpPr>
            <p:nvPr/>
          </p:nvCxnSpPr>
          <p:spPr>
            <a:xfrm>
              <a:off x="382905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a:stCxn id="116" idx="1"/>
              <a:endCxn id="115" idx="3"/>
            </p:cNvCxnSpPr>
            <p:nvPr/>
          </p:nvCxnSpPr>
          <p:spPr>
            <a:xfrm flipH="1">
              <a:off x="406908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a:stCxn id="110" idx="2"/>
              <a:endCxn id="117" idx="0"/>
            </p:cNvCxnSpPr>
            <p:nvPr/>
          </p:nvCxnSpPr>
          <p:spPr>
            <a:xfrm>
              <a:off x="350139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a:stCxn id="111" idx="2"/>
              <a:endCxn id="118" idx="0"/>
            </p:cNvCxnSpPr>
            <p:nvPr/>
          </p:nvCxnSpPr>
          <p:spPr>
            <a:xfrm>
              <a:off x="374142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a:stCxn id="108" idx="2"/>
              <a:endCxn id="115" idx="0"/>
            </p:cNvCxnSpPr>
            <p:nvPr/>
          </p:nvCxnSpPr>
          <p:spPr>
            <a:xfrm>
              <a:off x="398145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a:stCxn id="109" idx="2"/>
              <a:endCxn id="116" idx="0"/>
            </p:cNvCxnSpPr>
            <p:nvPr/>
          </p:nvCxnSpPr>
          <p:spPr>
            <a:xfrm>
              <a:off x="422148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a:stCxn id="95" idx="0"/>
              <a:endCxn id="116" idx="2"/>
            </p:cNvCxnSpPr>
            <p:nvPr/>
          </p:nvCxnSpPr>
          <p:spPr>
            <a:xfrm flipV="1">
              <a:off x="422148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a:stCxn id="102" idx="0"/>
              <a:endCxn id="95" idx="2"/>
            </p:cNvCxnSpPr>
            <p:nvPr/>
          </p:nvCxnSpPr>
          <p:spPr>
            <a:xfrm flipV="1">
              <a:off x="422148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94" idx="2"/>
              <a:endCxn id="101" idx="0"/>
            </p:cNvCxnSpPr>
            <p:nvPr/>
          </p:nvCxnSpPr>
          <p:spPr>
            <a:xfrm>
              <a:off x="398145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a:stCxn id="115" idx="2"/>
              <a:endCxn id="94" idx="0"/>
            </p:cNvCxnSpPr>
            <p:nvPr/>
          </p:nvCxnSpPr>
          <p:spPr>
            <a:xfrm>
              <a:off x="398145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stCxn id="118" idx="2"/>
              <a:endCxn id="97" idx="0"/>
            </p:cNvCxnSpPr>
            <p:nvPr/>
          </p:nvCxnSpPr>
          <p:spPr>
            <a:xfrm>
              <a:off x="374142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a:stCxn id="117" idx="2"/>
              <a:endCxn id="96" idx="0"/>
            </p:cNvCxnSpPr>
            <p:nvPr/>
          </p:nvCxnSpPr>
          <p:spPr>
            <a:xfrm>
              <a:off x="350139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a:stCxn id="96" idx="2"/>
              <a:endCxn id="103" idx="0"/>
            </p:cNvCxnSpPr>
            <p:nvPr/>
          </p:nvCxnSpPr>
          <p:spPr>
            <a:xfrm>
              <a:off x="350139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a:stCxn id="97" idx="2"/>
              <a:endCxn id="104" idx="0"/>
            </p:cNvCxnSpPr>
            <p:nvPr/>
          </p:nvCxnSpPr>
          <p:spPr>
            <a:xfrm>
              <a:off x="374142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4" name="Rectangle 133"/>
            <p:cNvSpPr/>
            <p:nvPr/>
          </p:nvSpPr>
          <p:spPr>
            <a:xfrm>
              <a:off x="485013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35" name="Rectangle 134"/>
            <p:cNvSpPr/>
            <p:nvPr/>
          </p:nvSpPr>
          <p:spPr>
            <a:xfrm>
              <a:off x="509016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36" name="Rectangle 135"/>
            <p:cNvSpPr/>
            <p:nvPr/>
          </p:nvSpPr>
          <p:spPr>
            <a:xfrm>
              <a:off x="437007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37" name="Rectangle 136"/>
            <p:cNvSpPr/>
            <p:nvPr/>
          </p:nvSpPr>
          <p:spPr>
            <a:xfrm>
              <a:off x="4610100"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38" name="Straight Connector 137"/>
            <p:cNvCxnSpPr>
              <a:stCxn id="136" idx="3"/>
              <a:endCxn id="137" idx="1"/>
            </p:cNvCxnSpPr>
            <p:nvPr/>
          </p:nvCxnSpPr>
          <p:spPr>
            <a:xfrm>
              <a:off x="454533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a:stCxn id="137" idx="3"/>
              <a:endCxn id="134" idx="1"/>
            </p:cNvCxnSpPr>
            <p:nvPr/>
          </p:nvCxnSpPr>
          <p:spPr>
            <a:xfrm>
              <a:off x="478536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a:stCxn id="135" idx="1"/>
              <a:endCxn id="134" idx="3"/>
            </p:cNvCxnSpPr>
            <p:nvPr/>
          </p:nvCxnSpPr>
          <p:spPr>
            <a:xfrm flipH="1">
              <a:off x="5025390"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1" name="Rectangle 140"/>
            <p:cNvSpPr/>
            <p:nvPr/>
          </p:nvSpPr>
          <p:spPr>
            <a:xfrm>
              <a:off x="485013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2" name="Rectangle 141"/>
            <p:cNvSpPr/>
            <p:nvPr/>
          </p:nvSpPr>
          <p:spPr>
            <a:xfrm>
              <a:off x="509016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3" name="Rectangle 142"/>
            <p:cNvSpPr/>
            <p:nvPr/>
          </p:nvSpPr>
          <p:spPr>
            <a:xfrm>
              <a:off x="437007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4" name="Rectangle 143"/>
            <p:cNvSpPr/>
            <p:nvPr/>
          </p:nvSpPr>
          <p:spPr>
            <a:xfrm>
              <a:off x="4610100"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45" name="Straight Connector 144"/>
            <p:cNvCxnSpPr>
              <a:stCxn id="143" idx="3"/>
              <a:endCxn id="144" idx="1"/>
            </p:cNvCxnSpPr>
            <p:nvPr/>
          </p:nvCxnSpPr>
          <p:spPr>
            <a:xfrm>
              <a:off x="454533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a:stCxn id="144" idx="3"/>
              <a:endCxn id="141" idx="1"/>
            </p:cNvCxnSpPr>
            <p:nvPr/>
          </p:nvCxnSpPr>
          <p:spPr>
            <a:xfrm>
              <a:off x="478536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a:stCxn id="142" idx="1"/>
              <a:endCxn id="141" idx="3"/>
            </p:cNvCxnSpPr>
            <p:nvPr/>
          </p:nvCxnSpPr>
          <p:spPr>
            <a:xfrm flipH="1">
              <a:off x="5025390"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48" name="Rectangle 147"/>
            <p:cNvSpPr/>
            <p:nvPr/>
          </p:nvSpPr>
          <p:spPr>
            <a:xfrm>
              <a:off x="485013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49" name="Rectangle 148"/>
            <p:cNvSpPr/>
            <p:nvPr/>
          </p:nvSpPr>
          <p:spPr>
            <a:xfrm>
              <a:off x="509016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0" name="Rectangle 149"/>
            <p:cNvSpPr/>
            <p:nvPr/>
          </p:nvSpPr>
          <p:spPr>
            <a:xfrm>
              <a:off x="437007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1" name="Rectangle 150"/>
            <p:cNvSpPr/>
            <p:nvPr/>
          </p:nvSpPr>
          <p:spPr>
            <a:xfrm>
              <a:off x="4610100"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52" name="Straight Connector 151"/>
            <p:cNvCxnSpPr>
              <a:stCxn id="150" idx="3"/>
              <a:endCxn id="151" idx="1"/>
            </p:cNvCxnSpPr>
            <p:nvPr/>
          </p:nvCxnSpPr>
          <p:spPr>
            <a:xfrm>
              <a:off x="454533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a:stCxn id="151" idx="3"/>
              <a:endCxn id="148" idx="1"/>
            </p:cNvCxnSpPr>
            <p:nvPr/>
          </p:nvCxnSpPr>
          <p:spPr>
            <a:xfrm>
              <a:off x="478536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a:stCxn id="149" idx="1"/>
              <a:endCxn id="148" idx="3"/>
            </p:cNvCxnSpPr>
            <p:nvPr/>
          </p:nvCxnSpPr>
          <p:spPr>
            <a:xfrm flipH="1">
              <a:off x="5025390"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5" name="Rectangle 154"/>
            <p:cNvSpPr/>
            <p:nvPr/>
          </p:nvSpPr>
          <p:spPr>
            <a:xfrm>
              <a:off x="485013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6" name="Rectangle 155"/>
            <p:cNvSpPr/>
            <p:nvPr/>
          </p:nvSpPr>
          <p:spPr>
            <a:xfrm>
              <a:off x="509016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7" name="Rectangle 156"/>
            <p:cNvSpPr/>
            <p:nvPr/>
          </p:nvSpPr>
          <p:spPr>
            <a:xfrm>
              <a:off x="437007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8" name="Rectangle 157"/>
            <p:cNvSpPr/>
            <p:nvPr/>
          </p:nvSpPr>
          <p:spPr>
            <a:xfrm>
              <a:off x="4610100"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59" name="Straight Connector 158"/>
            <p:cNvCxnSpPr>
              <a:stCxn id="157" idx="3"/>
              <a:endCxn id="158" idx="1"/>
            </p:cNvCxnSpPr>
            <p:nvPr/>
          </p:nvCxnSpPr>
          <p:spPr>
            <a:xfrm>
              <a:off x="454533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a:stCxn id="158" idx="3"/>
              <a:endCxn id="155" idx="1"/>
            </p:cNvCxnSpPr>
            <p:nvPr/>
          </p:nvCxnSpPr>
          <p:spPr>
            <a:xfrm>
              <a:off x="478536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a:stCxn id="156" idx="1"/>
              <a:endCxn id="155" idx="3"/>
            </p:cNvCxnSpPr>
            <p:nvPr/>
          </p:nvCxnSpPr>
          <p:spPr>
            <a:xfrm flipH="1">
              <a:off x="5025390"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a:stCxn id="150" idx="2"/>
              <a:endCxn id="157" idx="0"/>
            </p:cNvCxnSpPr>
            <p:nvPr/>
          </p:nvCxnSpPr>
          <p:spPr>
            <a:xfrm>
              <a:off x="445770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a:stCxn id="151" idx="2"/>
              <a:endCxn id="158" idx="0"/>
            </p:cNvCxnSpPr>
            <p:nvPr/>
          </p:nvCxnSpPr>
          <p:spPr>
            <a:xfrm>
              <a:off x="469773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a:stCxn id="148" idx="2"/>
              <a:endCxn id="155" idx="0"/>
            </p:cNvCxnSpPr>
            <p:nvPr/>
          </p:nvCxnSpPr>
          <p:spPr>
            <a:xfrm>
              <a:off x="493776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a:stCxn id="149" idx="2"/>
              <a:endCxn id="156" idx="0"/>
            </p:cNvCxnSpPr>
            <p:nvPr/>
          </p:nvCxnSpPr>
          <p:spPr>
            <a:xfrm>
              <a:off x="5177790"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a:stCxn id="135" idx="0"/>
              <a:endCxn id="156" idx="2"/>
            </p:cNvCxnSpPr>
            <p:nvPr/>
          </p:nvCxnSpPr>
          <p:spPr>
            <a:xfrm flipV="1">
              <a:off x="517779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stCxn id="142" idx="0"/>
              <a:endCxn id="135" idx="2"/>
            </p:cNvCxnSpPr>
            <p:nvPr/>
          </p:nvCxnSpPr>
          <p:spPr>
            <a:xfrm flipV="1">
              <a:off x="517779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a:stCxn id="134" idx="2"/>
              <a:endCxn id="141" idx="0"/>
            </p:cNvCxnSpPr>
            <p:nvPr/>
          </p:nvCxnSpPr>
          <p:spPr>
            <a:xfrm>
              <a:off x="493776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a:stCxn id="155" idx="2"/>
              <a:endCxn id="134" idx="0"/>
            </p:cNvCxnSpPr>
            <p:nvPr/>
          </p:nvCxnSpPr>
          <p:spPr>
            <a:xfrm>
              <a:off x="493776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a:stCxn id="158" idx="2"/>
              <a:endCxn id="137" idx="0"/>
            </p:cNvCxnSpPr>
            <p:nvPr/>
          </p:nvCxnSpPr>
          <p:spPr>
            <a:xfrm>
              <a:off x="469773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a:stCxn id="157" idx="2"/>
              <a:endCxn id="136" idx="0"/>
            </p:cNvCxnSpPr>
            <p:nvPr/>
          </p:nvCxnSpPr>
          <p:spPr>
            <a:xfrm>
              <a:off x="4457700"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a:stCxn id="136" idx="2"/>
              <a:endCxn id="143" idx="0"/>
            </p:cNvCxnSpPr>
            <p:nvPr/>
          </p:nvCxnSpPr>
          <p:spPr>
            <a:xfrm>
              <a:off x="445770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a:stCxn id="137" idx="2"/>
              <a:endCxn id="144" idx="0"/>
            </p:cNvCxnSpPr>
            <p:nvPr/>
          </p:nvCxnSpPr>
          <p:spPr>
            <a:xfrm>
              <a:off x="4697730"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a:stCxn id="150" idx="1"/>
              <a:endCxn id="109" idx="3"/>
            </p:cNvCxnSpPr>
            <p:nvPr/>
          </p:nvCxnSpPr>
          <p:spPr>
            <a:xfrm flipH="1">
              <a:off x="4309110" y="279273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a:stCxn id="157" idx="1"/>
              <a:endCxn id="116" idx="3"/>
            </p:cNvCxnSpPr>
            <p:nvPr/>
          </p:nvCxnSpPr>
          <p:spPr>
            <a:xfrm flipH="1">
              <a:off x="4309110" y="302895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136" idx="1"/>
              <a:endCxn id="95" idx="3"/>
            </p:cNvCxnSpPr>
            <p:nvPr/>
          </p:nvCxnSpPr>
          <p:spPr>
            <a:xfrm flipH="1">
              <a:off x="4309110" y="326517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a:stCxn id="143" idx="1"/>
              <a:endCxn id="102" idx="3"/>
            </p:cNvCxnSpPr>
            <p:nvPr/>
          </p:nvCxnSpPr>
          <p:spPr>
            <a:xfrm flipH="1">
              <a:off x="4309110" y="350139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87" name="Rectangle 186"/>
            <p:cNvSpPr/>
            <p:nvPr/>
          </p:nvSpPr>
          <p:spPr>
            <a:xfrm>
              <a:off x="581405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88" name="Rectangle 187"/>
            <p:cNvSpPr/>
            <p:nvPr/>
          </p:nvSpPr>
          <p:spPr>
            <a:xfrm>
              <a:off x="605408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89" name="Rectangle 188"/>
            <p:cNvSpPr/>
            <p:nvPr/>
          </p:nvSpPr>
          <p:spPr>
            <a:xfrm>
              <a:off x="533399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0" name="Rectangle 189"/>
            <p:cNvSpPr/>
            <p:nvPr/>
          </p:nvSpPr>
          <p:spPr>
            <a:xfrm>
              <a:off x="557402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91" name="Straight Connector 190"/>
            <p:cNvCxnSpPr>
              <a:stCxn id="189" idx="3"/>
              <a:endCxn id="190" idx="1"/>
            </p:cNvCxnSpPr>
            <p:nvPr/>
          </p:nvCxnSpPr>
          <p:spPr>
            <a:xfrm>
              <a:off x="550925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a:stCxn id="190" idx="3"/>
              <a:endCxn id="187" idx="1"/>
            </p:cNvCxnSpPr>
            <p:nvPr/>
          </p:nvCxnSpPr>
          <p:spPr>
            <a:xfrm>
              <a:off x="574928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a:stCxn id="188" idx="1"/>
              <a:endCxn id="187" idx="3"/>
            </p:cNvCxnSpPr>
            <p:nvPr/>
          </p:nvCxnSpPr>
          <p:spPr>
            <a:xfrm flipH="1">
              <a:off x="598931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4" name="Rectangle 193"/>
            <p:cNvSpPr/>
            <p:nvPr/>
          </p:nvSpPr>
          <p:spPr>
            <a:xfrm>
              <a:off x="581405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5" name="Rectangle 194"/>
            <p:cNvSpPr/>
            <p:nvPr/>
          </p:nvSpPr>
          <p:spPr>
            <a:xfrm>
              <a:off x="605408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6" name="Rectangle 195"/>
            <p:cNvSpPr/>
            <p:nvPr/>
          </p:nvSpPr>
          <p:spPr>
            <a:xfrm>
              <a:off x="533399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7" name="Rectangle 196"/>
            <p:cNvSpPr/>
            <p:nvPr/>
          </p:nvSpPr>
          <p:spPr>
            <a:xfrm>
              <a:off x="557402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98" name="Straight Connector 197"/>
            <p:cNvCxnSpPr>
              <a:stCxn id="196" idx="3"/>
              <a:endCxn id="197" idx="1"/>
            </p:cNvCxnSpPr>
            <p:nvPr/>
          </p:nvCxnSpPr>
          <p:spPr>
            <a:xfrm>
              <a:off x="550925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a:stCxn id="197" idx="3"/>
              <a:endCxn id="194" idx="1"/>
            </p:cNvCxnSpPr>
            <p:nvPr/>
          </p:nvCxnSpPr>
          <p:spPr>
            <a:xfrm>
              <a:off x="574928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a:stCxn id="195" idx="1"/>
              <a:endCxn id="194" idx="3"/>
            </p:cNvCxnSpPr>
            <p:nvPr/>
          </p:nvCxnSpPr>
          <p:spPr>
            <a:xfrm flipH="1">
              <a:off x="598931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1" name="Rectangle 200"/>
            <p:cNvSpPr/>
            <p:nvPr/>
          </p:nvSpPr>
          <p:spPr>
            <a:xfrm>
              <a:off x="581405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02" name="Rectangle 201"/>
            <p:cNvSpPr/>
            <p:nvPr/>
          </p:nvSpPr>
          <p:spPr>
            <a:xfrm>
              <a:off x="605408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03" name="Rectangle 202"/>
            <p:cNvSpPr/>
            <p:nvPr/>
          </p:nvSpPr>
          <p:spPr>
            <a:xfrm>
              <a:off x="533399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04" name="Rectangle 203"/>
            <p:cNvSpPr/>
            <p:nvPr/>
          </p:nvSpPr>
          <p:spPr>
            <a:xfrm>
              <a:off x="557402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05" name="Straight Connector 204"/>
            <p:cNvCxnSpPr>
              <a:stCxn id="203" idx="3"/>
              <a:endCxn id="204" idx="1"/>
            </p:cNvCxnSpPr>
            <p:nvPr/>
          </p:nvCxnSpPr>
          <p:spPr>
            <a:xfrm>
              <a:off x="550925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a:stCxn id="204" idx="3"/>
              <a:endCxn id="201" idx="1"/>
            </p:cNvCxnSpPr>
            <p:nvPr/>
          </p:nvCxnSpPr>
          <p:spPr>
            <a:xfrm>
              <a:off x="574928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a:stCxn id="202" idx="1"/>
              <a:endCxn id="201" idx="3"/>
            </p:cNvCxnSpPr>
            <p:nvPr/>
          </p:nvCxnSpPr>
          <p:spPr>
            <a:xfrm flipH="1">
              <a:off x="598931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8" name="Rectangle 207"/>
            <p:cNvSpPr/>
            <p:nvPr/>
          </p:nvSpPr>
          <p:spPr>
            <a:xfrm>
              <a:off x="581405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09" name="Rectangle 208"/>
            <p:cNvSpPr/>
            <p:nvPr/>
          </p:nvSpPr>
          <p:spPr>
            <a:xfrm>
              <a:off x="605408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10" name="Rectangle 209"/>
            <p:cNvSpPr/>
            <p:nvPr/>
          </p:nvSpPr>
          <p:spPr>
            <a:xfrm>
              <a:off x="533399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11" name="Rectangle 210"/>
            <p:cNvSpPr/>
            <p:nvPr/>
          </p:nvSpPr>
          <p:spPr>
            <a:xfrm>
              <a:off x="557402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12" name="Straight Connector 211"/>
            <p:cNvCxnSpPr>
              <a:stCxn id="210" idx="3"/>
              <a:endCxn id="211" idx="1"/>
            </p:cNvCxnSpPr>
            <p:nvPr/>
          </p:nvCxnSpPr>
          <p:spPr>
            <a:xfrm>
              <a:off x="550925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a:stCxn id="211" idx="3"/>
              <a:endCxn id="208" idx="1"/>
            </p:cNvCxnSpPr>
            <p:nvPr/>
          </p:nvCxnSpPr>
          <p:spPr>
            <a:xfrm>
              <a:off x="574928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a:stCxn id="209" idx="1"/>
              <a:endCxn id="208" idx="3"/>
            </p:cNvCxnSpPr>
            <p:nvPr/>
          </p:nvCxnSpPr>
          <p:spPr>
            <a:xfrm flipH="1">
              <a:off x="598931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a:stCxn id="203" idx="2"/>
              <a:endCxn id="210" idx="0"/>
            </p:cNvCxnSpPr>
            <p:nvPr/>
          </p:nvCxnSpPr>
          <p:spPr>
            <a:xfrm>
              <a:off x="542162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a:stCxn id="204" idx="2"/>
              <a:endCxn id="211" idx="0"/>
            </p:cNvCxnSpPr>
            <p:nvPr/>
          </p:nvCxnSpPr>
          <p:spPr>
            <a:xfrm>
              <a:off x="566165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a:stCxn id="201" idx="2"/>
              <a:endCxn id="208" idx="0"/>
            </p:cNvCxnSpPr>
            <p:nvPr/>
          </p:nvCxnSpPr>
          <p:spPr>
            <a:xfrm>
              <a:off x="590168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a:stCxn id="202" idx="2"/>
              <a:endCxn id="209" idx="0"/>
            </p:cNvCxnSpPr>
            <p:nvPr/>
          </p:nvCxnSpPr>
          <p:spPr>
            <a:xfrm>
              <a:off x="614171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a:stCxn id="188" idx="0"/>
              <a:endCxn id="209" idx="2"/>
            </p:cNvCxnSpPr>
            <p:nvPr/>
          </p:nvCxnSpPr>
          <p:spPr>
            <a:xfrm flipV="1">
              <a:off x="614171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a:stCxn id="195" idx="0"/>
              <a:endCxn id="188" idx="2"/>
            </p:cNvCxnSpPr>
            <p:nvPr/>
          </p:nvCxnSpPr>
          <p:spPr>
            <a:xfrm flipV="1">
              <a:off x="614171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a:stCxn id="187" idx="2"/>
              <a:endCxn id="194" idx="0"/>
            </p:cNvCxnSpPr>
            <p:nvPr/>
          </p:nvCxnSpPr>
          <p:spPr>
            <a:xfrm>
              <a:off x="590168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a:stCxn id="208" idx="2"/>
              <a:endCxn id="187" idx="0"/>
            </p:cNvCxnSpPr>
            <p:nvPr/>
          </p:nvCxnSpPr>
          <p:spPr>
            <a:xfrm>
              <a:off x="590168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a:stCxn id="211" idx="2"/>
              <a:endCxn id="190" idx="0"/>
            </p:cNvCxnSpPr>
            <p:nvPr/>
          </p:nvCxnSpPr>
          <p:spPr>
            <a:xfrm>
              <a:off x="566165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a:stCxn id="210" idx="2"/>
              <a:endCxn id="189" idx="0"/>
            </p:cNvCxnSpPr>
            <p:nvPr/>
          </p:nvCxnSpPr>
          <p:spPr>
            <a:xfrm>
              <a:off x="542162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a:stCxn id="189" idx="2"/>
              <a:endCxn id="196" idx="0"/>
            </p:cNvCxnSpPr>
            <p:nvPr/>
          </p:nvCxnSpPr>
          <p:spPr>
            <a:xfrm>
              <a:off x="542162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a:stCxn id="190" idx="2"/>
              <a:endCxn id="197" idx="0"/>
            </p:cNvCxnSpPr>
            <p:nvPr/>
          </p:nvCxnSpPr>
          <p:spPr>
            <a:xfrm>
              <a:off x="566165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7" name="Rectangle 226"/>
            <p:cNvSpPr/>
            <p:nvPr/>
          </p:nvSpPr>
          <p:spPr>
            <a:xfrm>
              <a:off x="677036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28" name="Rectangle 227"/>
            <p:cNvSpPr/>
            <p:nvPr/>
          </p:nvSpPr>
          <p:spPr>
            <a:xfrm>
              <a:off x="701039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29" name="Rectangle 228"/>
            <p:cNvSpPr/>
            <p:nvPr/>
          </p:nvSpPr>
          <p:spPr>
            <a:xfrm>
              <a:off x="629030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0" name="Rectangle 229"/>
            <p:cNvSpPr/>
            <p:nvPr/>
          </p:nvSpPr>
          <p:spPr>
            <a:xfrm>
              <a:off x="6530339" y="317754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31" name="Straight Connector 230"/>
            <p:cNvCxnSpPr>
              <a:stCxn id="229" idx="3"/>
              <a:endCxn id="230" idx="1"/>
            </p:cNvCxnSpPr>
            <p:nvPr/>
          </p:nvCxnSpPr>
          <p:spPr>
            <a:xfrm>
              <a:off x="646556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a:stCxn id="230" idx="3"/>
              <a:endCxn id="227" idx="1"/>
            </p:cNvCxnSpPr>
            <p:nvPr/>
          </p:nvCxnSpPr>
          <p:spPr>
            <a:xfrm>
              <a:off x="670559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a:stCxn id="228" idx="1"/>
              <a:endCxn id="227" idx="3"/>
            </p:cNvCxnSpPr>
            <p:nvPr/>
          </p:nvCxnSpPr>
          <p:spPr>
            <a:xfrm flipH="1">
              <a:off x="6945629" y="326517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4" name="Rectangle 233"/>
            <p:cNvSpPr/>
            <p:nvPr/>
          </p:nvSpPr>
          <p:spPr>
            <a:xfrm>
              <a:off x="677036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5" name="Rectangle 234"/>
            <p:cNvSpPr/>
            <p:nvPr/>
          </p:nvSpPr>
          <p:spPr>
            <a:xfrm>
              <a:off x="701039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6" name="Rectangle 235"/>
            <p:cNvSpPr/>
            <p:nvPr/>
          </p:nvSpPr>
          <p:spPr>
            <a:xfrm>
              <a:off x="629030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7" name="Rectangle 236"/>
            <p:cNvSpPr/>
            <p:nvPr/>
          </p:nvSpPr>
          <p:spPr>
            <a:xfrm>
              <a:off x="6530339" y="34137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38" name="Straight Connector 237"/>
            <p:cNvCxnSpPr>
              <a:stCxn id="236" idx="3"/>
              <a:endCxn id="237" idx="1"/>
            </p:cNvCxnSpPr>
            <p:nvPr/>
          </p:nvCxnSpPr>
          <p:spPr>
            <a:xfrm>
              <a:off x="646556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a:stCxn id="237" idx="3"/>
              <a:endCxn id="234" idx="1"/>
            </p:cNvCxnSpPr>
            <p:nvPr/>
          </p:nvCxnSpPr>
          <p:spPr>
            <a:xfrm>
              <a:off x="670559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a:stCxn id="235" idx="1"/>
              <a:endCxn id="234" idx="3"/>
            </p:cNvCxnSpPr>
            <p:nvPr/>
          </p:nvCxnSpPr>
          <p:spPr>
            <a:xfrm flipH="1">
              <a:off x="6945629" y="35013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1" name="Rectangle 240"/>
            <p:cNvSpPr/>
            <p:nvPr/>
          </p:nvSpPr>
          <p:spPr>
            <a:xfrm>
              <a:off x="677036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2" name="Rectangle 241"/>
            <p:cNvSpPr/>
            <p:nvPr/>
          </p:nvSpPr>
          <p:spPr>
            <a:xfrm>
              <a:off x="701039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3" name="Rectangle 242"/>
            <p:cNvSpPr/>
            <p:nvPr/>
          </p:nvSpPr>
          <p:spPr>
            <a:xfrm>
              <a:off x="629030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4" name="Rectangle 243"/>
            <p:cNvSpPr/>
            <p:nvPr/>
          </p:nvSpPr>
          <p:spPr>
            <a:xfrm>
              <a:off x="6530339" y="27051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45" name="Straight Connector 244"/>
            <p:cNvCxnSpPr>
              <a:stCxn id="243" idx="3"/>
              <a:endCxn id="244" idx="1"/>
            </p:cNvCxnSpPr>
            <p:nvPr/>
          </p:nvCxnSpPr>
          <p:spPr>
            <a:xfrm>
              <a:off x="646556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a:stCxn id="244" idx="3"/>
              <a:endCxn id="241" idx="1"/>
            </p:cNvCxnSpPr>
            <p:nvPr/>
          </p:nvCxnSpPr>
          <p:spPr>
            <a:xfrm>
              <a:off x="670559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a:stCxn id="242" idx="1"/>
              <a:endCxn id="241" idx="3"/>
            </p:cNvCxnSpPr>
            <p:nvPr/>
          </p:nvCxnSpPr>
          <p:spPr>
            <a:xfrm flipH="1">
              <a:off x="6945629" y="27927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8" name="Rectangle 247"/>
            <p:cNvSpPr/>
            <p:nvPr/>
          </p:nvSpPr>
          <p:spPr>
            <a:xfrm>
              <a:off x="677036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9" name="Rectangle 248"/>
            <p:cNvSpPr/>
            <p:nvPr/>
          </p:nvSpPr>
          <p:spPr>
            <a:xfrm>
              <a:off x="701039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50" name="Rectangle 249"/>
            <p:cNvSpPr/>
            <p:nvPr/>
          </p:nvSpPr>
          <p:spPr>
            <a:xfrm>
              <a:off x="629030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51" name="Rectangle 250"/>
            <p:cNvSpPr/>
            <p:nvPr/>
          </p:nvSpPr>
          <p:spPr>
            <a:xfrm>
              <a:off x="6530339" y="29413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52" name="Straight Connector 251"/>
            <p:cNvCxnSpPr>
              <a:stCxn id="250" idx="3"/>
              <a:endCxn id="251" idx="1"/>
            </p:cNvCxnSpPr>
            <p:nvPr/>
          </p:nvCxnSpPr>
          <p:spPr>
            <a:xfrm>
              <a:off x="646556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a:stCxn id="251" idx="3"/>
              <a:endCxn id="248" idx="1"/>
            </p:cNvCxnSpPr>
            <p:nvPr/>
          </p:nvCxnSpPr>
          <p:spPr>
            <a:xfrm>
              <a:off x="670559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a:stCxn id="249" idx="1"/>
              <a:endCxn id="248" idx="3"/>
            </p:cNvCxnSpPr>
            <p:nvPr/>
          </p:nvCxnSpPr>
          <p:spPr>
            <a:xfrm flipH="1">
              <a:off x="6945629" y="30289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a:stCxn id="243" idx="2"/>
              <a:endCxn id="250" idx="0"/>
            </p:cNvCxnSpPr>
            <p:nvPr/>
          </p:nvCxnSpPr>
          <p:spPr>
            <a:xfrm>
              <a:off x="637793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a:stCxn id="244" idx="2"/>
              <a:endCxn id="251" idx="0"/>
            </p:cNvCxnSpPr>
            <p:nvPr/>
          </p:nvCxnSpPr>
          <p:spPr>
            <a:xfrm>
              <a:off x="661796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a:stCxn id="241" idx="2"/>
              <a:endCxn id="248" idx="0"/>
            </p:cNvCxnSpPr>
            <p:nvPr/>
          </p:nvCxnSpPr>
          <p:spPr>
            <a:xfrm>
              <a:off x="685799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a:stCxn id="242" idx="2"/>
              <a:endCxn id="249" idx="0"/>
            </p:cNvCxnSpPr>
            <p:nvPr/>
          </p:nvCxnSpPr>
          <p:spPr>
            <a:xfrm>
              <a:off x="7098029" y="28803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a:stCxn id="228" idx="0"/>
              <a:endCxn id="249" idx="2"/>
            </p:cNvCxnSpPr>
            <p:nvPr/>
          </p:nvCxnSpPr>
          <p:spPr>
            <a:xfrm flipV="1">
              <a:off x="709802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a:stCxn id="235" idx="0"/>
              <a:endCxn id="228" idx="2"/>
            </p:cNvCxnSpPr>
            <p:nvPr/>
          </p:nvCxnSpPr>
          <p:spPr>
            <a:xfrm flipV="1">
              <a:off x="709802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a:stCxn id="227" idx="2"/>
              <a:endCxn id="234" idx="0"/>
            </p:cNvCxnSpPr>
            <p:nvPr/>
          </p:nvCxnSpPr>
          <p:spPr>
            <a:xfrm>
              <a:off x="685799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a:stCxn id="248" idx="2"/>
              <a:endCxn id="227" idx="0"/>
            </p:cNvCxnSpPr>
            <p:nvPr/>
          </p:nvCxnSpPr>
          <p:spPr>
            <a:xfrm>
              <a:off x="685799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a:stCxn id="251" idx="2"/>
              <a:endCxn id="230" idx="0"/>
            </p:cNvCxnSpPr>
            <p:nvPr/>
          </p:nvCxnSpPr>
          <p:spPr>
            <a:xfrm>
              <a:off x="661796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a:stCxn id="250" idx="2"/>
              <a:endCxn id="229" idx="0"/>
            </p:cNvCxnSpPr>
            <p:nvPr/>
          </p:nvCxnSpPr>
          <p:spPr>
            <a:xfrm>
              <a:off x="6377939" y="311658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a:stCxn id="229" idx="2"/>
              <a:endCxn id="236" idx="0"/>
            </p:cNvCxnSpPr>
            <p:nvPr/>
          </p:nvCxnSpPr>
          <p:spPr>
            <a:xfrm>
              <a:off x="637793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a:stCxn id="230" idx="2"/>
              <a:endCxn id="237" idx="0"/>
            </p:cNvCxnSpPr>
            <p:nvPr/>
          </p:nvCxnSpPr>
          <p:spPr>
            <a:xfrm>
              <a:off x="6617969" y="335280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a:stCxn id="243" idx="1"/>
              <a:endCxn id="202" idx="3"/>
            </p:cNvCxnSpPr>
            <p:nvPr/>
          </p:nvCxnSpPr>
          <p:spPr>
            <a:xfrm flipH="1">
              <a:off x="6229349" y="279273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a:stCxn id="250" idx="1"/>
              <a:endCxn id="209" idx="3"/>
            </p:cNvCxnSpPr>
            <p:nvPr/>
          </p:nvCxnSpPr>
          <p:spPr>
            <a:xfrm flipH="1">
              <a:off x="6229349" y="302895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a:stCxn id="229" idx="1"/>
              <a:endCxn id="188" idx="3"/>
            </p:cNvCxnSpPr>
            <p:nvPr/>
          </p:nvCxnSpPr>
          <p:spPr>
            <a:xfrm flipH="1">
              <a:off x="6229349" y="326517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a:stCxn id="236" idx="1"/>
              <a:endCxn id="195" idx="3"/>
            </p:cNvCxnSpPr>
            <p:nvPr/>
          </p:nvCxnSpPr>
          <p:spPr>
            <a:xfrm flipH="1">
              <a:off x="6229349" y="350139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p:cNvCxnSpPr>
              <a:stCxn id="149" idx="3"/>
              <a:endCxn id="203" idx="1"/>
            </p:cNvCxnSpPr>
            <p:nvPr/>
          </p:nvCxnSpPr>
          <p:spPr>
            <a:xfrm>
              <a:off x="5265420" y="279273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p:cNvCxnSpPr>
              <a:stCxn id="156" idx="3"/>
              <a:endCxn id="210" idx="1"/>
            </p:cNvCxnSpPr>
            <p:nvPr/>
          </p:nvCxnSpPr>
          <p:spPr>
            <a:xfrm>
              <a:off x="5265420" y="302895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p:cNvCxnSpPr>
              <a:stCxn id="135" idx="3"/>
              <a:endCxn id="189" idx="1"/>
            </p:cNvCxnSpPr>
            <p:nvPr/>
          </p:nvCxnSpPr>
          <p:spPr>
            <a:xfrm>
              <a:off x="5265420" y="326517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a:stCxn id="142" idx="3"/>
              <a:endCxn id="196" idx="1"/>
            </p:cNvCxnSpPr>
            <p:nvPr/>
          </p:nvCxnSpPr>
          <p:spPr>
            <a:xfrm>
              <a:off x="5265420" y="350139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68" name="Rectangle 367"/>
            <p:cNvSpPr/>
            <p:nvPr/>
          </p:nvSpPr>
          <p:spPr>
            <a:xfrm>
              <a:off x="389382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69" name="Rectangle 368"/>
            <p:cNvSpPr/>
            <p:nvPr/>
          </p:nvSpPr>
          <p:spPr>
            <a:xfrm>
              <a:off x="413385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70" name="Rectangle 369"/>
            <p:cNvSpPr/>
            <p:nvPr/>
          </p:nvSpPr>
          <p:spPr>
            <a:xfrm>
              <a:off x="341376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71" name="Rectangle 370"/>
            <p:cNvSpPr/>
            <p:nvPr/>
          </p:nvSpPr>
          <p:spPr>
            <a:xfrm>
              <a:off x="365379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372" name="Straight Connector 371"/>
            <p:cNvCxnSpPr>
              <a:stCxn id="370" idx="3"/>
              <a:endCxn id="371" idx="1"/>
            </p:cNvCxnSpPr>
            <p:nvPr/>
          </p:nvCxnSpPr>
          <p:spPr>
            <a:xfrm>
              <a:off x="358902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a:stCxn id="371" idx="3"/>
              <a:endCxn id="368" idx="1"/>
            </p:cNvCxnSpPr>
            <p:nvPr/>
          </p:nvCxnSpPr>
          <p:spPr>
            <a:xfrm>
              <a:off x="382905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a:stCxn id="369" idx="1"/>
              <a:endCxn id="368" idx="3"/>
            </p:cNvCxnSpPr>
            <p:nvPr/>
          </p:nvCxnSpPr>
          <p:spPr>
            <a:xfrm flipH="1">
              <a:off x="406908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75" name="Rectangle 374"/>
            <p:cNvSpPr/>
            <p:nvPr/>
          </p:nvSpPr>
          <p:spPr>
            <a:xfrm>
              <a:off x="389382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76" name="Rectangle 375"/>
            <p:cNvSpPr/>
            <p:nvPr/>
          </p:nvSpPr>
          <p:spPr>
            <a:xfrm>
              <a:off x="413385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77" name="Rectangle 376"/>
            <p:cNvSpPr/>
            <p:nvPr/>
          </p:nvSpPr>
          <p:spPr>
            <a:xfrm>
              <a:off x="341376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78" name="Rectangle 377"/>
            <p:cNvSpPr/>
            <p:nvPr/>
          </p:nvSpPr>
          <p:spPr>
            <a:xfrm>
              <a:off x="365379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379" name="Straight Connector 378"/>
            <p:cNvCxnSpPr>
              <a:stCxn id="377" idx="3"/>
              <a:endCxn id="378" idx="1"/>
            </p:cNvCxnSpPr>
            <p:nvPr/>
          </p:nvCxnSpPr>
          <p:spPr>
            <a:xfrm>
              <a:off x="358902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p:cNvCxnSpPr>
              <a:stCxn id="378" idx="3"/>
              <a:endCxn id="375" idx="1"/>
            </p:cNvCxnSpPr>
            <p:nvPr/>
          </p:nvCxnSpPr>
          <p:spPr>
            <a:xfrm>
              <a:off x="382905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p:cNvCxnSpPr>
              <a:stCxn id="376" idx="1"/>
              <a:endCxn id="375" idx="3"/>
            </p:cNvCxnSpPr>
            <p:nvPr/>
          </p:nvCxnSpPr>
          <p:spPr>
            <a:xfrm flipH="1">
              <a:off x="406908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2" name="Rectangle 381"/>
            <p:cNvSpPr/>
            <p:nvPr/>
          </p:nvSpPr>
          <p:spPr>
            <a:xfrm>
              <a:off x="389382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83" name="Rectangle 382"/>
            <p:cNvSpPr/>
            <p:nvPr/>
          </p:nvSpPr>
          <p:spPr>
            <a:xfrm>
              <a:off x="413385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84" name="Rectangle 383"/>
            <p:cNvSpPr/>
            <p:nvPr/>
          </p:nvSpPr>
          <p:spPr>
            <a:xfrm>
              <a:off x="341376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85" name="Rectangle 384"/>
            <p:cNvSpPr/>
            <p:nvPr/>
          </p:nvSpPr>
          <p:spPr>
            <a:xfrm>
              <a:off x="365379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386" name="Straight Connector 385"/>
            <p:cNvCxnSpPr>
              <a:stCxn id="384" idx="3"/>
              <a:endCxn id="385" idx="1"/>
            </p:cNvCxnSpPr>
            <p:nvPr/>
          </p:nvCxnSpPr>
          <p:spPr>
            <a:xfrm>
              <a:off x="358902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p:cNvCxnSpPr>
              <a:stCxn id="385" idx="3"/>
              <a:endCxn id="382" idx="1"/>
            </p:cNvCxnSpPr>
            <p:nvPr/>
          </p:nvCxnSpPr>
          <p:spPr>
            <a:xfrm>
              <a:off x="382905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p:cNvCxnSpPr>
              <a:stCxn id="383" idx="1"/>
              <a:endCxn id="382" idx="3"/>
            </p:cNvCxnSpPr>
            <p:nvPr/>
          </p:nvCxnSpPr>
          <p:spPr>
            <a:xfrm flipH="1">
              <a:off x="406908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9" name="Rectangle 388"/>
            <p:cNvSpPr/>
            <p:nvPr/>
          </p:nvSpPr>
          <p:spPr>
            <a:xfrm>
              <a:off x="389382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90" name="Rectangle 389"/>
            <p:cNvSpPr/>
            <p:nvPr/>
          </p:nvSpPr>
          <p:spPr>
            <a:xfrm>
              <a:off x="413385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91" name="Rectangle 390"/>
            <p:cNvSpPr/>
            <p:nvPr/>
          </p:nvSpPr>
          <p:spPr>
            <a:xfrm>
              <a:off x="341376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392" name="Rectangle 391"/>
            <p:cNvSpPr/>
            <p:nvPr/>
          </p:nvSpPr>
          <p:spPr>
            <a:xfrm>
              <a:off x="365379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393" name="Straight Connector 392"/>
            <p:cNvCxnSpPr>
              <a:stCxn id="391" idx="3"/>
              <a:endCxn id="392" idx="1"/>
            </p:cNvCxnSpPr>
            <p:nvPr/>
          </p:nvCxnSpPr>
          <p:spPr>
            <a:xfrm>
              <a:off x="358902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a:stCxn id="392" idx="3"/>
              <a:endCxn id="389" idx="1"/>
            </p:cNvCxnSpPr>
            <p:nvPr/>
          </p:nvCxnSpPr>
          <p:spPr>
            <a:xfrm>
              <a:off x="382905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p:cNvCxnSpPr>
              <a:stCxn id="390" idx="1"/>
              <a:endCxn id="389" idx="3"/>
            </p:cNvCxnSpPr>
            <p:nvPr/>
          </p:nvCxnSpPr>
          <p:spPr>
            <a:xfrm flipH="1">
              <a:off x="406908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a:stCxn id="384" idx="2"/>
              <a:endCxn id="391" idx="0"/>
            </p:cNvCxnSpPr>
            <p:nvPr/>
          </p:nvCxnSpPr>
          <p:spPr>
            <a:xfrm>
              <a:off x="350139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p:cNvCxnSpPr>
              <a:stCxn id="385" idx="2"/>
              <a:endCxn id="392" idx="0"/>
            </p:cNvCxnSpPr>
            <p:nvPr/>
          </p:nvCxnSpPr>
          <p:spPr>
            <a:xfrm>
              <a:off x="374142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a:stCxn id="382" idx="2"/>
              <a:endCxn id="389" idx="0"/>
            </p:cNvCxnSpPr>
            <p:nvPr/>
          </p:nvCxnSpPr>
          <p:spPr>
            <a:xfrm>
              <a:off x="398145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a:stCxn id="383" idx="2"/>
              <a:endCxn id="390" idx="0"/>
            </p:cNvCxnSpPr>
            <p:nvPr/>
          </p:nvCxnSpPr>
          <p:spPr>
            <a:xfrm>
              <a:off x="422148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a:stCxn id="369" idx="0"/>
              <a:endCxn id="390" idx="2"/>
            </p:cNvCxnSpPr>
            <p:nvPr/>
          </p:nvCxnSpPr>
          <p:spPr>
            <a:xfrm flipV="1">
              <a:off x="422148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a:stCxn id="376" idx="0"/>
              <a:endCxn id="369" idx="2"/>
            </p:cNvCxnSpPr>
            <p:nvPr/>
          </p:nvCxnSpPr>
          <p:spPr>
            <a:xfrm flipV="1">
              <a:off x="422148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a:stCxn id="368" idx="2"/>
              <a:endCxn id="375" idx="0"/>
            </p:cNvCxnSpPr>
            <p:nvPr/>
          </p:nvCxnSpPr>
          <p:spPr>
            <a:xfrm>
              <a:off x="398145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a:stCxn id="389" idx="2"/>
              <a:endCxn id="368" idx="0"/>
            </p:cNvCxnSpPr>
            <p:nvPr/>
          </p:nvCxnSpPr>
          <p:spPr>
            <a:xfrm>
              <a:off x="398145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a:stCxn id="392" idx="2"/>
              <a:endCxn id="371" idx="0"/>
            </p:cNvCxnSpPr>
            <p:nvPr/>
          </p:nvCxnSpPr>
          <p:spPr>
            <a:xfrm>
              <a:off x="374142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p:cNvCxnSpPr>
              <a:stCxn id="391" idx="2"/>
              <a:endCxn id="370" idx="0"/>
            </p:cNvCxnSpPr>
            <p:nvPr/>
          </p:nvCxnSpPr>
          <p:spPr>
            <a:xfrm>
              <a:off x="350139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a:stCxn id="370" idx="2"/>
              <a:endCxn id="377" idx="0"/>
            </p:cNvCxnSpPr>
            <p:nvPr/>
          </p:nvCxnSpPr>
          <p:spPr>
            <a:xfrm>
              <a:off x="350139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p:cNvCxnSpPr>
              <a:stCxn id="371" idx="2"/>
              <a:endCxn id="378" idx="0"/>
            </p:cNvCxnSpPr>
            <p:nvPr/>
          </p:nvCxnSpPr>
          <p:spPr>
            <a:xfrm>
              <a:off x="374142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08" name="Rectangle 407"/>
            <p:cNvSpPr/>
            <p:nvPr/>
          </p:nvSpPr>
          <p:spPr>
            <a:xfrm>
              <a:off x="485013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09" name="Rectangle 408"/>
            <p:cNvSpPr/>
            <p:nvPr/>
          </p:nvSpPr>
          <p:spPr>
            <a:xfrm>
              <a:off x="509016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0" name="Rectangle 409"/>
            <p:cNvSpPr/>
            <p:nvPr/>
          </p:nvSpPr>
          <p:spPr>
            <a:xfrm>
              <a:off x="437007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1" name="Rectangle 410"/>
            <p:cNvSpPr/>
            <p:nvPr/>
          </p:nvSpPr>
          <p:spPr>
            <a:xfrm>
              <a:off x="4610100"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12" name="Straight Connector 411"/>
            <p:cNvCxnSpPr>
              <a:stCxn id="410" idx="3"/>
              <a:endCxn id="411" idx="1"/>
            </p:cNvCxnSpPr>
            <p:nvPr/>
          </p:nvCxnSpPr>
          <p:spPr>
            <a:xfrm>
              <a:off x="454533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a:stCxn id="411" idx="3"/>
              <a:endCxn id="408" idx="1"/>
            </p:cNvCxnSpPr>
            <p:nvPr/>
          </p:nvCxnSpPr>
          <p:spPr>
            <a:xfrm>
              <a:off x="478536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a:stCxn id="409" idx="1"/>
              <a:endCxn id="408" idx="3"/>
            </p:cNvCxnSpPr>
            <p:nvPr/>
          </p:nvCxnSpPr>
          <p:spPr>
            <a:xfrm flipH="1">
              <a:off x="5025390"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15" name="Rectangle 414"/>
            <p:cNvSpPr/>
            <p:nvPr/>
          </p:nvSpPr>
          <p:spPr>
            <a:xfrm>
              <a:off x="485013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6" name="Rectangle 415"/>
            <p:cNvSpPr/>
            <p:nvPr/>
          </p:nvSpPr>
          <p:spPr>
            <a:xfrm>
              <a:off x="509016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7" name="Rectangle 416"/>
            <p:cNvSpPr/>
            <p:nvPr/>
          </p:nvSpPr>
          <p:spPr>
            <a:xfrm>
              <a:off x="437007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8" name="Rectangle 417"/>
            <p:cNvSpPr/>
            <p:nvPr/>
          </p:nvSpPr>
          <p:spPr>
            <a:xfrm>
              <a:off x="4610100"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19" name="Straight Connector 418"/>
            <p:cNvCxnSpPr>
              <a:stCxn id="417" idx="3"/>
              <a:endCxn id="418" idx="1"/>
            </p:cNvCxnSpPr>
            <p:nvPr/>
          </p:nvCxnSpPr>
          <p:spPr>
            <a:xfrm>
              <a:off x="454533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p:cNvCxnSpPr>
              <a:stCxn id="418" idx="3"/>
              <a:endCxn id="415" idx="1"/>
            </p:cNvCxnSpPr>
            <p:nvPr/>
          </p:nvCxnSpPr>
          <p:spPr>
            <a:xfrm>
              <a:off x="478536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p:cNvCxnSpPr>
              <a:stCxn id="416" idx="1"/>
              <a:endCxn id="415" idx="3"/>
            </p:cNvCxnSpPr>
            <p:nvPr/>
          </p:nvCxnSpPr>
          <p:spPr>
            <a:xfrm flipH="1">
              <a:off x="5025390"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2" name="Rectangle 421"/>
            <p:cNvSpPr/>
            <p:nvPr/>
          </p:nvSpPr>
          <p:spPr>
            <a:xfrm>
              <a:off x="485013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23" name="Rectangle 422"/>
            <p:cNvSpPr/>
            <p:nvPr/>
          </p:nvSpPr>
          <p:spPr>
            <a:xfrm>
              <a:off x="509016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24" name="Rectangle 423"/>
            <p:cNvSpPr/>
            <p:nvPr/>
          </p:nvSpPr>
          <p:spPr>
            <a:xfrm>
              <a:off x="437007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25" name="Rectangle 424"/>
            <p:cNvSpPr/>
            <p:nvPr/>
          </p:nvSpPr>
          <p:spPr>
            <a:xfrm>
              <a:off x="4610100"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26" name="Straight Connector 425"/>
            <p:cNvCxnSpPr>
              <a:stCxn id="424" idx="3"/>
              <a:endCxn id="425" idx="1"/>
            </p:cNvCxnSpPr>
            <p:nvPr/>
          </p:nvCxnSpPr>
          <p:spPr>
            <a:xfrm>
              <a:off x="454533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a:stCxn id="425" idx="3"/>
              <a:endCxn id="422" idx="1"/>
            </p:cNvCxnSpPr>
            <p:nvPr/>
          </p:nvCxnSpPr>
          <p:spPr>
            <a:xfrm>
              <a:off x="478536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a:stCxn id="423" idx="1"/>
              <a:endCxn id="422" idx="3"/>
            </p:cNvCxnSpPr>
            <p:nvPr/>
          </p:nvCxnSpPr>
          <p:spPr>
            <a:xfrm flipH="1">
              <a:off x="5025390"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9" name="Rectangle 428"/>
            <p:cNvSpPr/>
            <p:nvPr/>
          </p:nvSpPr>
          <p:spPr>
            <a:xfrm>
              <a:off x="485013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30" name="Rectangle 429"/>
            <p:cNvSpPr/>
            <p:nvPr/>
          </p:nvSpPr>
          <p:spPr>
            <a:xfrm>
              <a:off x="509016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31" name="Rectangle 430"/>
            <p:cNvSpPr/>
            <p:nvPr/>
          </p:nvSpPr>
          <p:spPr>
            <a:xfrm>
              <a:off x="437007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32" name="Rectangle 431"/>
            <p:cNvSpPr/>
            <p:nvPr/>
          </p:nvSpPr>
          <p:spPr>
            <a:xfrm>
              <a:off x="4610100"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33" name="Straight Connector 432"/>
            <p:cNvCxnSpPr>
              <a:stCxn id="431" idx="3"/>
              <a:endCxn id="432" idx="1"/>
            </p:cNvCxnSpPr>
            <p:nvPr/>
          </p:nvCxnSpPr>
          <p:spPr>
            <a:xfrm>
              <a:off x="454533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a:stCxn id="432" idx="3"/>
              <a:endCxn id="429" idx="1"/>
            </p:cNvCxnSpPr>
            <p:nvPr/>
          </p:nvCxnSpPr>
          <p:spPr>
            <a:xfrm>
              <a:off x="478536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a:stCxn id="430" idx="1"/>
              <a:endCxn id="429" idx="3"/>
            </p:cNvCxnSpPr>
            <p:nvPr/>
          </p:nvCxnSpPr>
          <p:spPr>
            <a:xfrm flipH="1">
              <a:off x="5025390"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a:stCxn id="424" idx="2"/>
              <a:endCxn id="431" idx="0"/>
            </p:cNvCxnSpPr>
            <p:nvPr/>
          </p:nvCxnSpPr>
          <p:spPr>
            <a:xfrm>
              <a:off x="445770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a:stCxn id="425" idx="2"/>
              <a:endCxn id="432" idx="0"/>
            </p:cNvCxnSpPr>
            <p:nvPr/>
          </p:nvCxnSpPr>
          <p:spPr>
            <a:xfrm>
              <a:off x="469773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p:cNvCxnSpPr>
              <a:stCxn id="422" idx="2"/>
              <a:endCxn id="429" idx="0"/>
            </p:cNvCxnSpPr>
            <p:nvPr/>
          </p:nvCxnSpPr>
          <p:spPr>
            <a:xfrm>
              <a:off x="493776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a:stCxn id="423" idx="2"/>
              <a:endCxn id="430" idx="0"/>
            </p:cNvCxnSpPr>
            <p:nvPr/>
          </p:nvCxnSpPr>
          <p:spPr>
            <a:xfrm>
              <a:off x="5177790"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p:cNvCxnSpPr>
              <a:stCxn id="409" idx="0"/>
              <a:endCxn id="430" idx="2"/>
            </p:cNvCxnSpPr>
            <p:nvPr/>
          </p:nvCxnSpPr>
          <p:spPr>
            <a:xfrm flipV="1">
              <a:off x="517779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a:stCxn id="416" idx="0"/>
              <a:endCxn id="409" idx="2"/>
            </p:cNvCxnSpPr>
            <p:nvPr/>
          </p:nvCxnSpPr>
          <p:spPr>
            <a:xfrm flipV="1">
              <a:off x="517779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p:cNvCxnSpPr>
              <a:stCxn id="408" idx="2"/>
              <a:endCxn id="415" idx="0"/>
            </p:cNvCxnSpPr>
            <p:nvPr/>
          </p:nvCxnSpPr>
          <p:spPr>
            <a:xfrm>
              <a:off x="493776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a:stCxn id="429" idx="2"/>
              <a:endCxn id="408" idx="0"/>
            </p:cNvCxnSpPr>
            <p:nvPr/>
          </p:nvCxnSpPr>
          <p:spPr>
            <a:xfrm>
              <a:off x="493776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p:cNvCxnSpPr>
              <a:stCxn id="432" idx="2"/>
              <a:endCxn id="411" idx="0"/>
            </p:cNvCxnSpPr>
            <p:nvPr/>
          </p:nvCxnSpPr>
          <p:spPr>
            <a:xfrm>
              <a:off x="469773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a:stCxn id="431" idx="2"/>
              <a:endCxn id="410" idx="0"/>
            </p:cNvCxnSpPr>
            <p:nvPr/>
          </p:nvCxnSpPr>
          <p:spPr>
            <a:xfrm>
              <a:off x="4457700"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p:cNvCxnSpPr>
              <a:stCxn id="410" idx="2"/>
              <a:endCxn id="417" idx="0"/>
            </p:cNvCxnSpPr>
            <p:nvPr/>
          </p:nvCxnSpPr>
          <p:spPr>
            <a:xfrm>
              <a:off x="445770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a:stCxn id="411" idx="2"/>
              <a:endCxn id="418" idx="0"/>
            </p:cNvCxnSpPr>
            <p:nvPr/>
          </p:nvCxnSpPr>
          <p:spPr>
            <a:xfrm>
              <a:off x="4697730"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a:stCxn id="424" idx="1"/>
              <a:endCxn id="383" idx="3"/>
            </p:cNvCxnSpPr>
            <p:nvPr/>
          </p:nvCxnSpPr>
          <p:spPr>
            <a:xfrm flipH="1">
              <a:off x="4309110" y="182499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a:stCxn id="431" idx="1"/>
              <a:endCxn id="390" idx="3"/>
            </p:cNvCxnSpPr>
            <p:nvPr/>
          </p:nvCxnSpPr>
          <p:spPr>
            <a:xfrm flipH="1">
              <a:off x="4309110" y="206121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a:stCxn id="410" idx="1"/>
              <a:endCxn id="369" idx="3"/>
            </p:cNvCxnSpPr>
            <p:nvPr/>
          </p:nvCxnSpPr>
          <p:spPr>
            <a:xfrm flipH="1">
              <a:off x="4309110" y="229743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a:stCxn id="417" idx="1"/>
              <a:endCxn id="376" idx="3"/>
            </p:cNvCxnSpPr>
            <p:nvPr/>
          </p:nvCxnSpPr>
          <p:spPr>
            <a:xfrm flipH="1">
              <a:off x="4309110" y="253365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52" name="Rectangle 451"/>
            <p:cNvSpPr/>
            <p:nvPr/>
          </p:nvSpPr>
          <p:spPr>
            <a:xfrm>
              <a:off x="581405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3" name="Rectangle 452"/>
            <p:cNvSpPr/>
            <p:nvPr/>
          </p:nvSpPr>
          <p:spPr>
            <a:xfrm>
              <a:off x="605408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4" name="Rectangle 453"/>
            <p:cNvSpPr/>
            <p:nvPr/>
          </p:nvSpPr>
          <p:spPr>
            <a:xfrm>
              <a:off x="533399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5" name="Rectangle 454"/>
            <p:cNvSpPr/>
            <p:nvPr/>
          </p:nvSpPr>
          <p:spPr>
            <a:xfrm>
              <a:off x="557402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56" name="Straight Connector 455"/>
            <p:cNvCxnSpPr>
              <a:stCxn id="454" idx="3"/>
              <a:endCxn id="455" idx="1"/>
            </p:cNvCxnSpPr>
            <p:nvPr/>
          </p:nvCxnSpPr>
          <p:spPr>
            <a:xfrm>
              <a:off x="550925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7" name="Straight Connector 456"/>
            <p:cNvCxnSpPr>
              <a:stCxn id="455" idx="3"/>
              <a:endCxn id="452" idx="1"/>
            </p:cNvCxnSpPr>
            <p:nvPr/>
          </p:nvCxnSpPr>
          <p:spPr>
            <a:xfrm>
              <a:off x="574928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8" name="Straight Connector 457"/>
            <p:cNvCxnSpPr>
              <a:stCxn id="453" idx="1"/>
              <a:endCxn id="452" idx="3"/>
            </p:cNvCxnSpPr>
            <p:nvPr/>
          </p:nvCxnSpPr>
          <p:spPr>
            <a:xfrm flipH="1">
              <a:off x="598931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59" name="Rectangle 458"/>
            <p:cNvSpPr/>
            <p:nvPr/>
          </p:nvSpPr>
          <p:spPr>
            <a:xfrm>
              <a:off x="581405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0" name="Rectangle 459"/>
            <p:cNvSpPr/>
            <p:nvPr/>
          </p:nvSpPr>
          <p:spPr>
            <a:xfrm>
              <a:off x="605408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1" name="Rectangle 460"/>
            <p:cNvSpPr/>
            <p:nvPr/>
          </p:nvSpPr>
          <p:spPr>
            <a:xfrm>
              <a:off x="533399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2" name="Rectangle 461"/>
            <p:cNvSpPr/>
            <p:nvPr/>
          </p:nvSpPr>
          <p:spPr>
            <a:xfrm>
              <a:off x="557402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63" name="Straight Connector 462"/>
            <p:cNvCxnSpPr>
              <a:stCxn id="461" idx="3"/>
              <a:endCxn id="462" idx="1"/>
            </p:cNvCxnSpPr>
            <p:nvPr/>
          </p:nvCxnSpPr>
          <p:spPr>
            <a:xfrm>
              <a:off x="550925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4" name="Straight Connector 463"/>
            <p:cNvCxnSpPr>
              <a:stCxn id="462" idx="3"/>
              <a:endCxn id="459" idx="1"/>
            </p:cNvCxnSpPr>
            <p:nvPr/>
          </p:nvCxnSpPr>
          <p:spPr>
            <a:xfrm>
              <a:off x="574928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5" name="Straight Connector 464"/>
            <p:cNvCxnSpPr>
              <a:stCxn id="460" idx="1"/>
              <a:endCxn id="459" idx="3"/>
            </p:cNvCxnSpPr>
            <p:nvPr/>
          </p:nvCxnSpPr>
          <p:spPr>
            <a:xfrm flipH="1">
              <a:off x="598931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66" name="Rectangle 465"/>
            <p:cNvSpPr/>
            <p:nvPr/>
          </p:nvSpPr>
          <p:spPr>
            <a:xfrm>
              <a:off x="581405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7" name="Rectangle 466"/>
            <p:cNvSpPr/>
            <p:nvPr/>
          </p:nvSpPr>
          <p:spPr>
            <a:xfrm>
              <a:off x="605408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8" name="Rectangle 467"/>
            <p:cNvSpPr/>
            <p:nvPr/>
          </p:nvSpPr>
          <p:spPr>
            <a:xfrm>
              <a:off x="533399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9" name="Rectangle 468"/>
            <p:cNvSpPr/>
            <p:nvPr/>
          </p:nvSpPr>
          <p:spPr>
            <a:xfrm>
              <a:off x="557402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70" name="Straight Connector 469"/>
            <p:cNvCxnSpPr>
              <a:stCxn id="468" idx="3"/>
              <a:endCxn id="469" idx="1"/>
            </p:cNvCxnSpPr>
            <p:nvPr/>
          </p:nvCxnSpPr>
          <p:spPr>
            <a:xfrm>
              <a:off x="550925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a:stCxn id="469" idx="3"/>
              <a:endCxn id="466" idx="1"/>
            </p:cNvCxnSpPr>
            <p:nvPr/>
          </p:nvCxnSpPr>
          <p:spPr>
            <a:xfrm>
              <a:off x="574928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a:stCxn id="467" idx="1"/>
              <a:endCxn id="466" idx="3"/>
            </p:cNvCxnSpPr>
            <p:nvPr/>
          </p:nvCxnSpPr>
          <p:spPr>
            <a:xfrm flipH="1">
              <a:off x="598931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3" name="Rectangle 472"/>
            <p:cNvSpPr/>
            <p:nvPr/>
          </p:nvSpPr>
          <p:spPr>
            <a:xfrm>
              <a:off x="581405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4" name="Rectangle 473"/>
            <p:cNvSpPr/>
            <p:nvPr/>
          </p:nvSpPr>
          <p:spPr>
            <a:xfrm>
              <a:off x="605408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5" name="Rectangle 474"/>
            <p:cNvSpPr/>
            <p:nvPr/>
          </p:nvSpPr>
          <p:spPr>
            <a:xfrm>
              <a:off x="533399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6" name="Rectangle 475"/>
            <p:cNvSpPr/>
            <p:nvPr/>
          </p:nvSpPr>
          <p:spPr>
            <a:xfrm>
              <a:off x="557402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77" name="Straight Connector 476"/>
            <p:cNvCxnSpPr>
              <a:stCxn id="475" idx="3"/>
              <a:endCxn id="476" idx="1"/>
            </p:cNvCxnSpPr>
            <p:nvPr/>
          </p:nvCxnSpPr>
          <p:spPr>
            <a:xfrm>
              <a:off x="550925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8" name="Straight Connector 477"/>
            <p:cNvCxnSpPr>
              <a:stCxn id="476" idx="3"/>
              <a:endCxn id="473" idx="1"/>
            </p:cNvCxnSpPr>
            <p:nvPr/>
          </p:nvCxnSpPr>
          <p:spPr>
            <a:xfrm>
              <a:off x="574928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9" name="Straight Connector 478"/>
            <p:cNvCxnSpPr>
              <a:stCxn id="474" idx="1"/>
              <a:endCxn id="473" idx="3"/>
            </p:cNvCxnSpPr>
            <p:nvPr/>
          </p:nvCxnSpPr>
          <p:spPr>
            <a:xfrm flipH="1">
              <a:off x="598931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0" name="Straight Connector 479"/>
            <p:cNvCxnSpPr>
              <a:stCxn id="468" idx="2"/>
              <a:endCxn id="475" idx="0"/>
            </p:cNvCxnSpPr>
            <p:nvPr/>
          </p:nvCxnSpPr>
          <p:spPr>
            <a:xfrm>
              <a:off x="542162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1" name="Straight Connector 480"/>
            <p:cNvCxnSpPr>
              <a:stCxn id="469" idx="2"/>
              <a:endCxn id="476" idx="0"/>
            </p:cNvCxnSpPr>
            <p:nvPr/>
          </p:nvCxnSpPr>
          <p:spPr>
            <a:xfrm>
              <a:off x="566165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2" name="Straight Connector 481"/>
            <p:cNvCxnSpPr>
              <a:stCxn id="466" idx="2"/>
              <a:endCxn id="473" idx="0"/>
            </p:cNvCxnSpPr>
            <p:nvPr/>
          </p:nvCxnSpPr>
          <p:spPr>
            <a:xfrm>
              <a:off x="590168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3" name="Straight Connector 482"/>
            <p:cNvCxnSpPr>
              <a:stCxn id="467" idx="2"/>
              <a:endCxn id="474" idx="0"/>
            </p:cNvCxnSpPr>
            <p:nvPr/>
          </p:nvCxnSpPr>
          <p:spPr>
            <a:xfrm>
              <a:off x="614171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a:stCxn id="453" idx="0"/>
              <a:endCxn id="474" idx="2"/>
            </p:cNvCxnSpPr>
            <p:nvPr/>
          </p:nvCxnSpPr>
          <p:spPr>
            <a:xfrm flipV="1">
              <a:off x="614171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a:stCxn id="460" idx="0"/>
              <a:endCxn id="453" idx="2"/>
            </p:cNvCxnSpPr>
            <p:nvPr/>
          </p:nvCxnSpPr>
          <p:spPr>
            <a:xfrm flipV="1">
              <a:off x="614171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a:stCxn id="452" idx="2"/>
              <a:endCxn id="459" idx="0"/>
            </p:cNvCxnSpPr>
            <p:nvPr/>
          </p:nvCxnSpPr>
          <p:spPr>
            <a:xfrm>
              <a:off x="590168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a:stCxn id="473" idx="2"/>
              <a:endCxn id="452" idx="0"/>
            </p:cNvCxnSpPr>
            <p:nvPr/>
          </p:nvCxnSpPr>
          <p:spPr>
            <a:xfrm>
              <a:off x="590168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a:stCxn id="476" idx="2"/>
              <a:endCxn id="455" idx="0"/>
            </p:cNvCxnSpPr>
            <p:nvPr/>
          </p:nvCxnSpPr>
          <p:spPr>
            <a:xfrm>
              <a:off x="566165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a:stCxn id="475" idx="2"/>
              <a:endCxn id="454" idx="0"/>
            </p:cNvCxnSpPr>
            <p:nvPr/>
          </p:nvCxnSpPr>
          <p:spPr>
            <a:xfrm>
              <a:off x="542162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a:stCxn id="454" idx="2"/>
              <a:endCxn id="461" idx="0"/>
            </p:cNvCxnSpPr>
            <p:nvPr/>
          </p:nvCxnSpPr>
          <p:spPr>
            <a:xfrm>
              <a:off x="542162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a:stCxn id="455" idx="2"/>
              <a:endCxn id="462" idx="0"/>
            </p:cNvCxnSpPr>
            <p:nvPr/>
          </p:nvCxnSpPr>
          <p:spPr>
            <a:xfrm>
              <a:off x="566165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92" name="Rectangle 491"/>
            <p:cNvSpPr/>
            <p:nvPr/>
          </p:nvSpPr>
          <p:spPr>
            <a:xfrm>
              <a:off x="677036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93" name="Rectangle 492"/>
            <p:cNvSpPr/>
            <p:nvPr/>
          </p:nvSpPr>
          <p:spPr>
            <a:xfrm>
              <a:off x="701039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94" name="Rectangle 493"/>
            <p:cNvSpPr/>
            <p:nvPr/>
          </p:nvSpPr>
          <p:spPr>
            <a:xfrm>
              <a:off x="629030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95" name="Rectangle 494"/>
            <p:cNvSpPr/>
            <p:nvPr/>
          </p:nvSpPr>
          <p:spPr>
            <a:xfrm>
              <a:off x="6530339" y="220980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496" name="Straight Connector 495"/>
            <p:cNvCxnSpPr>
              <a:stCxn id="494" idx="3"/>
              <a:endCxn id="495" idx="1"/>
            </p:cNvCxnSpPr>
            <p:nvPr/>
          </p:nvCxnSpPr>
          <p:spPr>
            <a:xfrm>
              <a:off x="646556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p:cNvCxnSpPr>
              <a:stCxn id="495" idx="3"/>
              <a:endCxn id="492" idx="1"/>
            </p:cNvCxnSpPr>
            <p:nvPr/>
          </p:nvCxnSpPr>
          <p:spPr>
            <a:xfrm>
              <a:off x="670559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8" name="Straight Connector 497"/>
            <p:cNvCxnSpPr>
              <a:stCxn id="493" idx="1"/>
              <a:endCxn id="492" idx="3"/>
            </p:cNvCxnSpPr>
            <p:nvPr/>
          </p:nvCxnSpPr>
          <p:spPr>
            <a:xfrm flipH="1">
              <a:off x="6945629" y="229743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99" name="Rectangle 498"/>
            <p:cNvSpPr/>
            <p:nvPr/>
          </p:nvSpPr>
          <p:spPr>
            <a:xfrm>
              <a:off x="677036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0" name="Rectangle 499"/>
            <p:cNvSpPr/>
            <p:nvPr/>
          </p:nvSpPr>
          <p:spPr>
            <a:xfrm>
              <a:off x="701039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1" name="Rectangle 500"/>
            <p:cNvSpPr/>
            <p:nvPr/>
          </p:nvSpPr>
          <p:spPr>
            <a:xfrm>
              <a:off x="629030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2" name="Rectangle 501"/>
            <p:cNvSpPr/>
            <p:nvPr/>
          </p:nvSpPr>
          <p:spPr>
            <a:xfrm>
              <a:off x="6530339" y="244602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03" name="Straight Connector 502"/>
            <p:cNvCxnSpPr>
              <a:stCxn id="501" idx="3"/>
              <a:endCxn id="502" idx="1"/>
            </p:cNvCxnSpPr>
            <p:nvPr/>
          </p:nvCxnSpPr>
          <p:spPr>
            <a:xfrm>
              <a:off x="646556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a:stCxn id="502" idx="3"/>
              <a:endCxn id="499" idx="1"/>
            </p:cNvCxnSpPr>
            <p:nvPr/>
          </p:nvCxnSpPr>
          <p:spPr>
            <a:xfrm>
              <a:off x="670559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a:stCxn id="500" idx="1"/>
              <a:endCxn id="499" idx="3"/>
            </p:cNvCxnSpPr>
            <p:nvPr/>
          </p:nvCxnSpPr>
          <p:spPr>
            <a:xfrm flipH="1">
              <a:off x="6945629" y="253365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06" name="Rectangle 505"/>
            <p:cNvSpPr/>
            <p:nvPr/>
          </p:nvSpPr>
          <p:spPr>
            <a:xfrm>
              <a:off x="677036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7" name="Rectangle 506"/>
            <p:cNvSpPr/>
            <p:nvPr/>
          </p:nvSpPr>
          <p:spPr>
            <a:xfrm>
              <a:off x="701039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8" name="Rectangle 507"/>
            <p:cNvSpPr/>
            <p:nvPr/>
          </p:nvSpPr>
          <p:spPr>
            <a:xfrm>
              <a:off x="629030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9" name="Rectangle 508"/>
            <p:cNvSpPr/>
            <p:nvPr/>
          </p:nvSpPr>
          <p:spPr>
            <a:xfrm>
              <a:off x="6530339" y="173736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10" name="Straight Connector 509"/>
            <p:cNvCxnSpPr>
              <a:stCxn id="508" idx="3"/>
              <a:endCxn id="509" idx="1"/>
            </p:cNvCxnSpPr>
            <p:nvPr/>
          </p:nvCxnSpPr>
          <p:spPr>
            <a:xfrm>
              <a:off x="646556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a:stCxn id="509" idx="3"/>
              <a:endCxn id="506" idx="1"/>
            </p:cNvCxnSpPr>
            <p:nvPr/>
          </p:nvCxnSpPr>
          <p:spPr>
            <a:xfrm>
              <a:off x="670559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a:stCxn id="507" idx="1"/>
              <a:endCxn id="506" idx="3"/>
            </p:cNvCxnSpPr>
            <p:nvPr/>
          </p:nvCxnSpPr>
          <p:spPr>
            <a:xfrm flipH="1">
              <a:off x="6945629" y="182499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3" name="Rectangle 512"/>
            <p:cNvSpPr/>
            <p:nvPr/>
          </p:nvSpPr>
          <p:spPr>
            <a:xfrm>
              <a:off x="677036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14" name="Rectangle 513"/>
            <p:cNvSpPr/>
            <p:nvPr/>
          </p:nvSpPr>
          <p:spPr>
            <a:xfrm>
              <a:off x="701039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15" name="Rectangle 514"/>
            <p:cNvSpPr/>
            <p:nvPr/>
          </p:nvSpPr>
          <p:spPr>
            <a:xfrm>
              <a:off x="629030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16" name="Rectangle 515"/>
            <p:cNvSpPr/>
            <p:nvPr/>
          </p:nvSpPr>
          <p:spPr>
            <a:xfrm>
              <a:off x="6530339" y="197358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17" name="Straight Connector 516"/>
            <p:cNvCxnSpPr>
              <a:stCxn id="515" idx="3"/>
              <a:endCxn id="516" idx="1"/>
            </p:cNvCxnSpPr>
            <p:nvPr/>
          </p:nvCxnSpPr>
          <p:spPr>
            <a:xfrm>
              <a:off x="646556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8" name="Straight Connector 517"/>
            <p:cNvCxnSpPr>
              <a:stCxn id="516" idx="3"/>
              <a:endCxn id="513" idx="1"/>
            </p:cNvCxnSpPr>
            <p:nvPr/>
          </p:nvCxnSpPr>
          <p:spPr>
            <a:xfrm>
              <a:off x="670559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9" name="Straight Connector 518"/>
            <p:cNvCxnSpPr>
              <a:stCxn id="514" idx="1"/>
              <a:endCxn id="513" idx="3"/>
            </p:cNvCxnSpPr>
            <p:nvPr/>
          </p:nvCxnSpPr>
          <p:spPr>
            <a:xfrm flipH="1">
              <a:off x="6945629" y="206121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a:stCxn id="508" idx="2"/>
              <a:endCxn id="515" idx="0"/>
            </p:cNvCxnSpPr>
            <p:nvPr/>
          </p:nvCxnSpPr>
          <p:spPr>
            <a:xfrm>
              <a:off x="637793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a:stCxn id="509" idx="2"/>
              <a:endCxn id="516" idx="0"/>
            </p:cNvCxnSpPr>
            <p:nvPr/>
          </p:nvCxnSpPr>
          <p:spPr>
            <a:xfrm>
              <a:off x="661796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a:stCxn id="506" idx="2"/>
              <a:endCxn id="513" idx="0"/>
            </p:cNvCxnSpPr>
            <p:nvPr/>
          </p:nvCxnSpPr>
          <p:spPr>
            <a:xfrm>
              <a:off x="685799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a:stCxn id="507" idx="2"/>
              <a:endCxn id="514" idx="0"/>
            </p:cNvCxnSpPr>
            <p:nvPr/>
          </p:nvCxnSpPr>
          <p:spPr>
            <a:xfrm>
              <a:off x="7098029" y="191262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a:stCxn id="493" idx="0"/>
              <a:endCxn id="514" idx="2"/>
            </p:cNvCxnSpPr>
            <p:nvPr/>
          </p:nvCxnSpPr>
          <p:spPr>
            <a:xfrm flipV="1">
              <a:off x="709802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a:stCxn id="500" idx="0"/>
              <a:endCxn id="493" idx="2"/>
            </p:cNvCxnSpPr>
            <p:nvPr/>
          </p:nvCxnSpPr>
          <p:spPr>
            <a:xfrm flipV="1">
              <a:off x="709802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a:stCxn id="492" idx="2"/>
              <a:endCxn id="499" idx="0"/>
            </p:cNvCxnSpPr>
            <p:nvPr/>
          </p:nvCxnSpPr>
          <p:spPr>
            <a:xfrm>
              <a:off x="685799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a:stCxn id="513" idx="2"/>
              <a:endCxn id="492" idx="0"/>
            </p:cNvCxnSpPr>
            <p:nvPr/>
          </p:nvCxnSpPr>
          <p:spPr>
            <a:xfrm>
              <a:off x="685799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a:stCxn id="516" idx="2"/>
              <a:endCxn id="495" idx="0"/>
            </p:cNvCxnSpPr>
            <p:nvPr/>
          </p:nvCxnSpPr>
          <p:spPr>
            <a:xfrm>
              <a:off x="661796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a:stCxn id="515" idx="2"/>
              <a:endCxn id="494" idx="0"/>
            </p:cNvCxnSpPr>
            <p:nvPr/>
          </p:nvCxnSpPr>
          <p:spPr>
            <a:xfrm>
              <a:off x="6377939" y="214884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0" name="Straight Connector 529"/>
            <p:cNvCxnSpPr>
              <a:stCxn id="494" idx="2"/>
              <a:endCxn id="501" idx="0"/>
            </p:cNvCxnSpPr>
            <p:nvPr/>
          </p:nvCxnSpPr>
          <p:spPr>
            <a:xfrm>
              <a:off x="637793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1" name="Straight Connector 530"/>
            <p:cNvCxnSpPr>
              <a:stCxn id="495" idx="2"/>
              <a:endCxn id="502" idx="0"/>
            </p:cNvCxnSpPr>
            <p:nvPr/>
          </p:nvCxnSpPr>
          <p:spPr>
            <a:xfrm>
              <a:off x="6617969" y="238506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2" name="Straight Connector 531"/>
            <p:cNvCxnSpPr>
              <a:stCxn id="508" idx="1"/>
              <a:endCxn id="467" idx="3"/>
            </p:cNvCxnSpPr>
            <p:nvPr/>
          </p:nvCxnSpPr>
          <p:spPr>
            <a:xfrm flipH="1">
              <a:off x="6229349" y="182499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3" name="Straight Connector 532"/>
            <p:cNvCxnSpPr>
              <a:stCxn id="515" idx="1"/>
              <a:endCxn id="474" idx="3"/>
            </p:cNvCxnSpPr>
            <p:nvPr/>
          </p:nvCxnSpPr>
          <p:spPr>
            <a:xfrm flipH="1">
              <a:off x="6229349" y="206121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4" name="Straight Connector 533"/>
            <p:cNvCxnSpPr>
              <a:stCxn id="494" idx="1"/>
              <a:endCxn id="453" idx="3"/>
            </p:cNvCxnSpPr>
            <p:nvPr/>
          </p:nvCxnSpPr>
          <p:spPr>
            <a:xfrm flipH="1">
              <a:off x="6229349" y="229743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a:stCxn id="501" idx="1"/>
              <a:endCxn id="460" idx="3"/>
            </p:cNvCxnSpPr>
            <p:nvPr/>
          </p:nvCxnSpPr>
          <p:spPr>
            <a:xfrm flipH="1">
              <a:off x="6229349" y="253365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a:stCxn id="423" idx="3"/>
              <a:endCxn id="468" idx="1"/>
            </p:cNvCxnSpPr>
            <p:nvPr/>
          </p:nvCxnSpPr>
          <p:spPr>
            <a:xfrm>
              <a:off x="5265420" y="182499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a:stCxn id="430" idx="3"/>
              <a:endCxn id="475" idx="1"/>
            </p:cNvCxnSpPr>
            <p:nvPr/>
          </p:nvCxnSpPr>
          <p:spPr>
            <a:xfrm>
              <a:off x="5265420" y="206121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a:stCxn id="409" idx="3"/>
              <a:endCxn id="454" idx="1"/>
            </p:cNvCxnSpPr>
            <p:nvPr/>
          </p:nvCxnSpPr>
          <p:spPr>
            <a:xfrm>
              <a:off x="5265420" y="229743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a:stCxn id="416" idx="3"/>
              <a:endCxn id="461" idx="1"/>
            </p:cNvCxnSpPr>
            <p:nvPr/>
          </p:nvCxnSpPr>
          <p:spPr>
            <a:xfrm>
              <a:off x="5265420" y="253365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a:stCxn id="377" idx="2"/>
              <a:endCxn id="110" idx="0"/>
            </p:cNvCxnSpPr>
            <p:nvPr/>
          </p:nvCxnSpPr>
          <p:spPr>
            <a:xfrm>
              <a:off x="350139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a:stCxn id="378" idx="2"/>
              <a:endCxn id="111" idx="0"/>
            </p:cNvCxnSpPr>
            <p:nvPr/>
          </p:nvCxnSpPr>
          <p:spPr>
            <a:xfrm>
              <a:off x="374142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6" name="Straight Connector 545"/>
            <p:cNvCxnSpPr>
              <a:stCxn id="375" idx="2"/>
              <a:endCxn id="108" idx="0"/>
            </p:cNvCxnSpPr>
            <p:nvPr/>
          </p:nvCxnSpPr>
          <p:spPr>
            <a:xfrm>
              <a:off x="398145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9" name="Straight Connector 548"/>
            <p:cNvCxnSpPr>
              <a:stCxn id="376" idx="2"/>
              <a:endCxn id="109" idx="0"/>
            </p:cNvCxnSpPr>
            <p:nvPr/>
          </p:nvCxnSpPr>
          <p:spPr>
            <a:xfrm>
              <a:off x="422148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2" name="Straight Connector 551"/>
            <p:cNvCxnSpPr>
              <a:stCxn id="417" idx="2"/>
              <a:endCxn id="150" idx="0"/>
            </p:cNvCxnSpPr>
            <p:nvPr/>
          </p:nvCxnSpPr>
          <p:spPr>
            <a:xfrm>
              <a:off x="445770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5" name="Straight Connector 554"/>
            <p:cNvCxnSpPr>
              <a:stCxn id="418" idx="2"/>
              <a:endCxn id="151" idx="0"/>
            </p:cNvCxnSpPr>
            <p:nvPr/>
          </p:nvCxnSpPr>
          <p:spPr>
            <a:xfrm>
              <a:off x="469773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a:stCxn id="415" idx="2"/>
              <a:endCxn id="148" idx="0"/>
            </p:cNvCxnSpPr>
            <p:nvPr/>
          </p:nvCxnSpPr>
          <p:spPr>
            <a:xfrm>
              <a:off x="493776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a:stCxn id="416" idx="2"/>
              <a:endCxn id="149" idx="0"/>
            </p:cNvCxnSpPr>
            <p:nvPr/>
          </p:nvCxnSpPr>
          <p:spPr>
            <a:xfrm>
              <a:off x="5177790"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a:stCxn id="461" idx="2"/>
              <a:endCxn id="203" idx="0"/>
            </p:cNvCxnSpPr>
            <p:nvPr/>
          </p:nvCxnSpPr>
          <p:spPr>
            <a:xfrm>
              <a:off x="542162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7" name="Straight Connector 566"/>
            <p:cNvCxnSpPr>
              <a:stCxn id="462" idx="2"/>
              <a:endCxn id="204" idx="0"/>
            </p:cNvCxnSpPr>
            <p:nvPr/>
          </p:nvCxnSpPr>
          <p:spPr>
            <a:xfrm>
              <a:off x="566165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0" name="Straight Connector 569"/>
            <p:cNvCxnSpPr>
              <a:stCxn id="459" idx="2"/>
              <a:endCxn id="201" idx="0"/>
            </p:cNvCxnSpPr>
            <p:nvPr/>
          </p:nvCxnSpPr>
          <p:spPr>
            <a:xfrm>
              <a:off x="590168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3" name="Straight Connector 572"/>
            <p:cNvCxnSpPr>
              <a:stCxn id="460" idx="2"/>
              <a:endCxn id="202" idx="0"/>
            </p:cNvCxnSpPr>
            <p:nvPr/>
          </p:nvCxnSpPr>
          <p:spPr>
            <a:xfrm>
              <a:off x="614171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a:stCxn id="501" idx="2"/>
              <a:endCxn id="243" idx="0"/>
            </p:cNvCxnSpPr>
            <p:nvPr/>
          </p:nvCxnSpPr>
          <p:spPr>
            <a:xfrm>
              <a:off x="637793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a:stCxn id="502" idx="2"/>
              <a:endCxn id="244" idx="0"/>
            </p:cNvCxnSpPr>
            <p:nvPr/>
          </p:nvCxnSpPr>
          <p:spPr>
            <a:xfrm>
              <a:off x="661796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2" name="Straight Connector 581"/>
            <p:cNvCxnSpPr>
              <a:stCxn id="499" idx="2"/>
              <a:endCxn id="241" idx="0"/>
            </p:cNvCxnSpPr>
            <p:nvPr/>
          </p:nvCxnSpPr>
          <p:spPr>
            <a:xfrm>
              <a:off x="685799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5" name="Straight Connector 584"/>
            <p:cNvCxnSpPr>
              <a:stCxn id="500" idx="2"/>
              <a:endCxn id="242" idx="0"/>
            </p:cNvCxnSpPr>
            <p:nvPr/>
          </p:nvCxnSpPr>
          <p:spPr>
            <a:xfrm>
              <a:off x="7098029" y="262128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8" name="Rectangle 587"/>
            <p:cNvSpPr/>
            <p:nvPr/>
          </p:nvSpPr>
          <p:spPr>
            <a:xfrm>
              <a:off x="389382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89" name="Rectangle 588"/>
            <p:cNvSpPr/>
            <p:nvPr/>
          </p:nvSpPr>
          <p:spPr>
            <a:xfrm>
              <a:off x="413385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90" name="Rectangle 589"/>
            <p:cNvSpPr/>
            <p:nvPr/>
          </p:nvSpPr>
          <p:spPr>
            <a:xfrm>
              <a:off x="341376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91" name="Rectangle 590"/>
            <p:cNvSpPr/>
            <p:nvPr/>
          </p:nvSpPr>
          <p:spPr>
            <a:xfrm>
              <a:off x="365379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92" name="Straight Connector 591"/>
            <p:cNvCxnSpPr>
              <a:stCxn id="590" idx="3"/>
              <a:endCxn id="591" idx="1"/>
            </p:cNvCxnSpPr>
            <p:nvPr/>
          </p:nvCxnSpPr>
          <p:spPr>
            <a:xfrm>
              <a:off x="358902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a:stCxn id="591" idx="3"/>
              <a:endCxn id="588" idx="1"/>
            </p:cNvCxnSpPr>
            <p:nvPr/>
          </p:nvCxnSpPr>
          <p:spPr>
            <a:xfrm>
              <a:off x="382905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a:stCxn id="589" idx="1"/>
              <a:endCxn id="588" idx="3"/>
            </p:cNvCxnSpPr>
            <p:nvPr/>
          </p:nvCxnSpPr>
          <p:spPr>
            <a:xfrm flipH="1">
              <a:off x="406908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5" name="Rectangle 594"/>
            <p:cNvSpPr/>
            <p:nvPr/>
          </p:nvSpPr>
          <p:spPr>
            <a:xfrm>
              <a:off x="389382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96" name="Rectangle 595"/>
            <p:cNvSpPr/>
            <p:nvPr/>
          </p:nvSpPr>
          <p:spPr>
            <a:xfrm>
              <a:off x="413385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97" name="Rectangle 596"/>
            <p:cNvSpPr/>
            <p:nvPr/>
          </p:nvSpPr>
          <p:spPr>
            <a:xfrm>
              <a:off x="341376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98" name="Rectangle 597"/>
            <p:cNvSpPr/>
            <p:nvPr/>
          </p:nvSpPr>
          <p:spPr>
            <a:xfrm>
              <a:off x="365379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599" name="Straight Connector 598"/>
            <p:cNvCxnSpPr>
              <a:stCxn id="597" idx="3"/>
              <a:endCxn id="598" idx="1"/>
            </p:cNvCxnSpPr>
            <p:nvPr/>
          </p:nvCxnSpPr>
          <p:spPr>
            <a:xfrm>
              <a:off x="358902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a:stCxn id="598" idx="3"/>
              <a:endCxn id="595" idx="1"/>
            </p:cNvCxnSpPr>
            <p:nvPr/>
          </p:nvCxnSpPr>
          <p:spPr>
            <a:xfrm>
              <a:off x="382905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1" name="Straight Connector 600"/>
            <p:cNvCxnSpPr>
              <a:stCxn id="596" idx="1"/>
              <a:endCxn id="595" idx="3"/>
            </p:cNvCxnSpPr>
            <p:nvPr/>
          </p:nvCxnSpPr>
          <p:spPr>
            <a:xfrm flipH="1">
              <a:off x="406908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02" name="Rectangle 601"/>
            <p:cNvSpPr/>
            <p:nvPr/>
          </p:nvSpPr>
          <p:spPr>
            <a:xfrm>
              <a:off x="389382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03" name="Rectangle 602"/>
            <p:cNvSpPr/>
            <p:nvPr/>
          </p:nvSpPr>
          <p:spPr>
            <a:xfrm>
              <a:off x="413385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04" name="Rectangle 603"/>
            <p:cNvSpPr/>
            <p:nvPr/>
          </p:nvSpPr>
          <p:spPr>
            <a:xfrm>
              <a:off x="341376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05" name="Rectangle 604"/>
            <p:cNvSpPr/>
            <p:nvPr/>
          </p:nvSpPr>
          <p:spPr>
            <a:xfrm>
              <a:off x="365379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06" name="Straight Connector 605"/>
            <p:cNvCxnSpPr>
              <a:stCxn id="604" idx="3"/>
              <a:endCxn id="605" idx="1"/>
            </p:cNvCxnSpPr>
            <p:nvPr/>
          </p:nvCxnSpPr>
          <p:spPr>
            <a:xfrm>
              <a:off x="358902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7" name="Straight Connector 606"/>
            <p:cNvCxnSpPr>
              <a:stCxn id="605" idx="3"/>
              <a:endCxn id="602" idx="1"/>
            </p:cNvCxnSpPr>
            <p:nvPr/>
          </p:nvCxnSpPr>
          <p:spPr>
            <a:xfrm>
              <a:off x="382905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8" name="Straight Connector 607"/>
            <p:cNvCxnSpPr>
              <a:stCxn id="603" idx="1"/>
              <a:endCxn id="602" idx="3"/>
            </p:cNvCxnSpPr>
            <p:nvPr/>
          </p:nvCxnSpPr>
          <p:spPr>
            <a:xfrm flipH="1">
              <a:off x="406908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09" name="Rectangle 608"/>
            <p:cNvSpPr/>
            <p:nvPr/>
          </p:nvSpPr>
          <p:spPr>
            <a:xfrm>
              <a:off x="389382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10" name="Rectangle 609"/>
            <p:cNvSpPr/>
            <p:nvPr/>
          </p:nvSpPr>
          <p:spPr>
            <a:xfrm>
              <a:off x="413385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11" name="Rectangle 610"/>
            <p:cNvSpPr/>
            <p:nvPr/>
          </p:nvSpPr>
          <p:spPr>
            <a:xfrm>
              <a:off x="341376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12" name="Rectangle 611"/>
            <p:cNvSpPr/>
            <p:nvPr/>
          </p:nvSpPr>
          <p:spPr>
            <a:xfrm>
              <a:off x="365379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13" name="Straight Connector 612"/>
            <p:cNvCxnSpPr>
              <a:stCxn id="611" idx="3"/>
              <a:endCxn id="612" idx="1"/>
            </p:cNvCxnSpPr>
            <p:nvPr/>
          </p:nvCxnSpPr>
          <p:spPr>
            <a:xfrm>
              <a:off x="358902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a:stCxn id="612" idx="3"/>
              <a:endCxn id="609" idx="1"/>
            </p:cNvCxnSpPr>
            <p:nvPr/>
          </p:nvCxnSpPr>
          <p:spPr>
            <a:xfrm>
              <a:off x="382905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a:stCxn id="610" idx="1"/>
              <a:endCxn id="609" idx="3"/>
            </p:cNvCxnSpPr>
            <p:nvPr/>
          </p:nvCxnSpPr>
          <p:spPr>
            <a:xfrm flipH="1">
              <a:off x="406908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a:stCxn id="604" idx="2"/>
              <a:endCxn id="611" idx="0"/>
            </p:cNvCxnSpPr>
            <p:nvPr/>
          </p:nvCxnSpPr>
          <p:spPr>
            <a:xfrm>
              <a:off x="350139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a:stCxn id="605" idx="2"/>
              <a:endCxn id="612" idx="0"/>
            </p:cNvCxnSpPr>
            <p:nvPr/>
          </p:nvCxnSpPr>
          <p:spPr>
            <a:xfrm>
              <a:off x="374142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a:stCxn id="602" idx="2"/>
              <a:endCxn id="609" idx="0"/>
            </p:cNvCxnSpPr>
            <p:nvPr/>
          </p:nvCxnSpPr>
          <p:spPr>
            <a:xfrm>
              <a:off x="398145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9" name="Straight Connector 618"/>
            <p:cNvCxnSpPr>
              <a:stCxn id="603" idx="2"/>
              <a:endCxn id="610" idx="0"/>
            </p:cNvCxnSpPr>
            <p:nvPr/>
          </p:nvCxnSpPr>
          <p:spPr>
            <a:xfrm>
              <a:off x="422148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0" name="Straight Connector 619"/>
            <p:cNvCxnSpPr>
              <a:stCxn id="589" idx="0"/>
              <a:endCxn id="610" idx="2"/>
            </p:cNvCxnSpPr>
            <p:nvPr/>
          </p:nvCxnSpPr>
          <p:spPr>
            <a:xfrm flipV="1">
              <a:off x="422148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1" name="Straight Connector 620"/>
            <p:cNvCxnSpPr>
              <a:stCxn id="596" idx="0"/>
              <a:endCxn id="589" idx="2"/>
            </p:cNvCxnSpPr>
            <p:nvPr/>
          </p:nvCxnSpPr>
          <p:spPr>
            <a:xfrm flipV="1">
              <a:off x="422148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2" name="Straight Connector 621"/>
            <p:cNvCxnSpPr>
              <a:stCxn id="588" idx="2"/>
              <a:endCxn id="595" idx="0"/>
            </p:cNvCxnSpPr>
            <p:nvPr/>
          </p:nvCxnSpPr>
          <p:spPr>
            <a:xfrm>
              <a:off x="398145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3" name="Straight Connector 622"/>
            <p:cNvCxnSpPr>
              <a:stCxn id="609" idx="2"/>
              <a:endCxn id="588" idx="0"/>
            </p:cNvCxnSpPr>
            <p:nvPr/>
          </p:nvCxnSpPr>
          <p:spPr>
            <a:xfrm>
              <a:off x="398145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4" name="Straight Connector 623"/>
            <p:cNvCxnSpPr>
              <a:stCxn id="612" idx="2"/>
              <a:endCxn id="591" idx="0"/>
            </p:cNvCxnSpPr>
            <p:nvPr/>
          </p:nvCxnSpPr>
          <p:spPr>
            <a:xfrm>
              <a:off x="374142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5" name="Straight Connector 624"/>
            <p:cNvCxnSpPr>
              <a:stCxn id="611" idx="2"/>
              <a:endCxn id="590" idx="0"/>
            </p:cNvCxnSpPr>
            <p:nvPr/>
          </p:nvCxnSpPr>
          <p:spPr>
            <a:xfrm>
              <a:off x="350139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6" name="Straight Connector 625"/>
            <p:cNvCxnSpPr>
              <a:stCxn id="590" idx="2"/>
              <a:endCxn id="597" idx="0"/>
            </p:cNvCxnSpPr>
            <p:nvPr/>
          </p:nvCxnSpPr>
          <p:spPr>
            <a:xfrm>
              <a:off x="350139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7" name="Straight Connector 626"/>
            <p:cNvCxnSpPr>
              <a:stCxn id="591" idx="2"/>
              <a:endCxn id="598" idx="0"/>
            </p:cNvCxnSpPr>
            <p:nvPr/>
          </p:nvCxnSpPr>
          <p:spPr>
            <a:xfrm>
              <a:off x="374142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28" name="Rectangle 627"/>
            <p:cNvSpPr/>
            <p:nvPr/>
          </p:nvSpPr>
          <p:spPr>
            <a:xfrm>
              <a:off x="485013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29" name="Rectangle 628"/>
            <p:cNvSpPr/>
            <p:nvPr/>
          </p:nvSpPr>
          <p:spPr>
            <a:xfrm>
              <a:off x="509016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30" name="Rectangle 629"/>
            <p:cNvSpPr/>
            <p:nvPr/>
          </p:nvSpPr>
          <p:spPr>
            <a:xfrm>
              <a:off x="437007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31" name="Rectangle 630"/>
            <p:cNvSpPr/>
            <p:nvPr/>
          </p:nvSpPr>
          <p:spPr>
            <a:xfrm>
              <a:off x="4610100"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32" name="Straight Connector 631"/>
            <p:cNvCxnSpPr>
              <a:stCxn id="630" idx="3"/>
              <a:endCxn id="631" idx="1"/>
            </p:cNvCxnSpPr>
            <p:nvPr/>
          </p:nvCxnSpPr>
          <p:spPr>
            <a:xfrm>
              <a:off x="454533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3" name="Straight Connector 632"/>
            <p:cNvCxnSpPr>
              <a:stCxn id="631" idx="3"/>
              <a:endCxn id="628" idx="1"/>
            </p:cNvCxnSpPr>
            <p:nvPr/>
          </p:nvCxnSpPr>
          <p:spPr>
            <a:xfrm>
              <a:off x="478536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4" name="Straight Connector 633"/>
            <p:cNvCxnSpPr>
              <a:stCxn id="629" idx="1"/>
              <a:endCxn id="628" idx="3"/>
            </p:cNvCxnSpPr>
            <p:nvPr/>
          </p:nvCxnSpPr>
          <p:spPr>
            <a:xfrm flipH="1">
              <a:off x="5025390"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35" name="Rectangle 634"/>
            <p:cNvSpPr/>
            <p:nvPr/>
          </p:nvSpPr>
          <p:spPr>
            <a:xfrm>
              <a:off x="485013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36" name="Rectangle 635"/>
            <p:cNvSpPr/>
            <p:nvPr/>
          </p:nvSpPr>
          <p:spPr>
            <a:xfrm>
              <a:off x="509016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37" name="Rectangle 636"/>
            <p:cNvSpPr/>
            <p:nvPr/>
          </p:nvSpPr>
          <p:spPr>
            <a:xfrm>
              <a:off x="437007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38" name="Rectangle 637"/>
            <p:cNvSpPr/>
            <p:nvPr/>
          </p:nvSpPr>
          <p:spPr>
            <a:xfrm>
              <a:off x="4610100"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39" name="Straight Connector 638"/>
            <p:cNvCxnSpPr>
              <a:stCxn id="637" idx="3"/>
              <a:endCxn id="638" idx="1"/>
            </p:cNvCxnSpPr>
            <p:nvPr/>
          </p:nvCxnSpPr>
          <p:spPr>
            <a:xfrm>
              <a:off x="454533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a:stCxn id="638" idx="3"/>
              <a:endCxn id="635" idx="1"/>
            </p:cNvCxnSpPr>
            <p:nvPr/>
          </p:nvCxnSpPr>
          <p:spPr>
            <a:xfrm>
              <a:off x="478536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a:stCxn id="636" idx="1"/>
              <a:endCxn id="635" idx="3"/>
            </p:cNvCxnSpPr>
            <p:nvPr/>
          </p:nvCxnSpPr>
          <p:spPr>
            <a:xfrm flipH="1">
              <a:off x="5025390"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42" name="Rectangle 641"/>
            <p:cNvSpPr/>
            <p:nvPr/>
          </p:nvSpPr>
          <p:spPr>
            <a:xfrm>
              <a:off x="485013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43" name="Rectangle 642"/>
            <p:cNvSpPr/>
            <p:nvPr/>
          </p:nvSpPr>
          <p:spPr>
            <a:xfrm>
              <a:off x="509016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44" name="Rectangle 643"/>
            <p:cNvSpPr/>
            <p:nvPr/>
          </p:nvSpPr>
          <p:spPr>
            <a:xfrm>
              <a:off x="437007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45" name="Rectangle 644"/>
            <p:cNvSpPr/>
            <p:nvPr/>
          </p:nvSpPr>
          <p:spPr>
            <a:xfrm>
              <a:off x="4610100"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46" name="Straight Connector 645"/>
            <p:cNvCxnSpPr>
              <a:stCxn id="644" idx="3"/>
              <a:endCxn id="645" idx="1"/>
            </p:cNvCxnSpPr>
            <p:nvPr/>
          </p:nvCxnSpPr>
          <p:spPr>
            <a:xfrm>
              <a:off x="454533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7" name="Straight Connector 646"/>
            <p:cNvCxnSpPr>
              <a:stCxn id="645" idx="3"/>
              <a:endCxn id="642" idx="1"/>
            </p:cNvCxnSpPr>
            <p:nvPr/>
          </p:nvCxnSpPr>
          <p:spPr>
            <a:xfrm>
              <a:off x="478536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8" name="Straight Connector 647"/>
            <p:cNvCxnSpPr>
              <a:stCxn id="643" idx="1"/>
              <a:endCxn id="642" idx="3"/>
            </p:cNvCxnSpPr>
            <p:nvPr/>
          </p:nvCxnSpPr>
          <p:spPr>
            <a:xfrm flipH="1">
              <a:off x="5025390"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49" name="Rectangle 648"/>
            <p:cNvSpPr/>
            <p:nvPr/>
          </p:nvSpPr>
          <p:spPr>
            <a:xfrm>
              <a:off x="485013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50" name="Rectangle 649"/>
            <p:cNvSpPr/>
            <p:nvPr/>
          </p:nvSpPr>
          <p:spPr>
            <a:xfrm>
              <a:off x="509016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51" name="Rectangle 650"/>
            <p:cNvSpPr/>
            <p:nvPr/>
          </p:nvSpPr>
          <p:spPr>
            <a:xfrm>
              <a:off x="437007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52" name="Rectangle 651"/>
            <p:cNvSpPr/>
            <p:nvPr/>
          </p:nvSpPr>
          <p:spPr>
            <a:xfrm>
              <a:off x="4610100"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53" name="Straight Connector 652"/>
            <p:cNvCxnSpPr>
              <a:stCxn id="651" idx="3"/>
              <a:endCxn id="652" idx="1"/>
            </p:cNvCxnSpPr>
            <p:nvPr/>
          </p:nvCxnSpPr>
          <p:spPr>
            <a:xfrm>
              <a:off x="454533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4" name="Straight Connector 653"/>
            <p:cNvCxnSpPr>
              <a:stCxn id="652" idx="3"/>
              <a:endCxn id="649" idx="1"/>
            </p:cNvCxnSpPr>
            <p:nvPr/>
          </p:nvCxnSpPr>
          <p:spPr>
            <a:xfrm>
              <a:off x="478536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5" name="Straight Connector 654"/>
            <p:cNvCxnSpPr>
              <a:stCxn id="650" idx="1"/>
              <a:endCxn id="649" idx="3"/>
            </p:cNvCxnSpPr>
            <p:nvPr/>
          </p:nvCxnSpPr>
          <p:spPr>
            <a:xfrm flipH="1">
              <a:off x="5025390"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6" name="Straight Connector 655"/>
            <p:cNvCxnSpPr>
              <a:stCxn id="644" idx="2"/>
              <a:endCxn id="651" idx="0"/>
            </p:cNvCxnSpPr>
            <p:nvPr/>
          </p:nvCxnSpPr>
          <p:spPr>
            <a:xfrm>
              <a:off x="445770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7" name="Straight Connector 656"/>
            <p:cNvCxnSpPr>
              <a:stCxn id="645" idx="2"/>
              <a:endCxn id="652" idx="0"/>
            </p:cNvCxnSpPr>
            <p:nvPr/>
          </p:nvCxnSpPr>
          <p:spPr>
            <a:xfrm>
              <a:off x="469773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8" name="Straight Connector 657"/>
            <p:cNvCxnSpPr>
              <a:stCxn id="642" idx="2"/>
              <a:endCxn id="649" idx="0"/>
            </p:cNvCxnSpPr>
            <p:nvPr/>
          </p:nvCxnSpPr>
          <p:spPr>
            <a:xfrm>
              <a:off x="493776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a:stCxn id="643" idx="2"/>
              <a:endCxn id="650" idx="0"/>
            </p:cNvCxnSpPr>
            <p:nvPr/>
          </p:nvCxnSpPr>
          <p:spPr>
            <a:xfrm>
              <a:off x="5177790"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0" name="Straight Connector 659"/>
            <p:cNvCxnSpPr>
              <a:stCxn id="629" idx="0"/>
              <a:endCxn id="650" idx="2"/>
            </p:cNvCxnSpPr>
            <p:nvPr/>
          </p:nvCxnSpPr>
          <p:spPr>
            <a:xfrm flipV="1">
              <a:off x="517779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1" name="Straight Connector 660"/>
            <p:cNvCxnSpPr>
              <a:stCxn id="636" idx="0"/>
              <a:endCxn id="629" idx="2"/>
            </p:cNvCxnSpPr>
            <p:nvPr/>
          </p:nvCxnSpPr>
          <p:spPr>
            <a:xfrm flipV="1">
              <a:off x="517779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2" name="Straight Connector 661"/>
            <p:cNvCxnSpPr>
              <a:stCxn id="628" idx="2"/>
              <a:endCxn id="635" idx="0"/>
            </p:cNvCxnSpPr>
            <p:nvPr/>
          </p:nvCxnSpPr>
          <p:spPr>
            <a:xfrm>
              <a:off x="493776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3" name="Straight Connector 662"/>
            <p:cNvCxnSpPr>
              <a:stCxn id="649" idx="2"/>
              <a:endCxn id="628" idx="0"/>
            </p:cNvCxnSpPr>
            <p:nvPr/>
          </p:nvCxnSpPr>
          <p:spPr>
            <a:xfrm>
              <a:off x="493776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4" name="Straight Connector 663"/>
            <p:cNvCxnSpPr>
              <a:stCxn id="652" idx="2"/>
              <a:endCxn id="631" idx="0"/>
            </p:cNvCxnSpPr>
            <p:nvPr/>
          </p:nvCxnSpPr>
          <p:spPr>
            <a:xfrm>
              <a:off x="469773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5" name="Straight Connector 664"/>
            <p:cNvCxnSpPr>
              <a:stCxn id="651" idx="2"/>
              <a:endCxn id="630" idx="0"/>
            </p:cNvCxnSpPr>
            <p:nvPr/>
          </p:nvCxnSpPr>
          <p:spPr>
            <a:xfrm>
              <a:off x="4457700"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6" name="Straight Connector 665"/>
            <p:cNvCxnSpPr>
              <a:stCxn id="630" idx="2"/>
              <a:endCxn id="637" idx="0"/>
            </p:cNvCxnSpPr>
            <p:nvPr/>
          </p:nvCxnSpPr>
          <p:spPr>
            <a:xfrm>
              <a:off x="445770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7" name="Straight Connector 666"/>
            <p:cNvCxnSpPr>
              <a:stCxn id="631" idx="2"/>
              <a:endCxn id="638" idx="0"/>
            </p:cNvCxnSpPr>
            <p:nvPr/>
          </p:nvCxnSpPr>
          <p:spPr>
            <a:xfrm>
              <a:off x="4697730"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8" name="Straight Connector 667"/>
            <p:cNvCxnSpPr>
              <a:stCxn id="644" idx="1"/>
              <a:endCxn id="603" idx="3"/>
            </p:cNvCxnSpPr>
            <p:nvPr/>
          </p:nvCxnSpPr>
          <p:spPr>
            <a:xfrm flipH="1">
              <a:off x="4309110" y="471678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9" name="Straight Connector 668"/>
            <p:cNvCxnSpPr>
              <a:stCxn id="651" idx="1"/>
              <a:endCxn id="610" idx="3"/>
            </p:cNvCxnSpPr>
            <p:nvPr/>
          </p:nvCxnSpPr>
          <p:spPr>
            <a:xfrm flipH="1">
              <a:off x="4309110" y="495300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a:stCxn id="630" idx="1"/>
              <a:endCxn id="589" idx="3"/>
            </p:cNvCxnSpPr>
            <p:nvPr/>
          </p:nvCxnSpPr>
          <p:spPr>
            <a:xfrm flipH="1">
              <a:off x="4309110" y="518922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a:stCxn id="637" idx="1"/>
              <a:endCxn id="596" idx="3"/>
            </p:cNvCxnSpPr>
            <p:nvPr/>
          </p:nvCxnSpPr>
          <p:spPr>
            <a:xfrm flipH="1">
              <a:off x="4309110" y="542544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72" name="Rectangle 671"/>
            <p:cNvSpPr/>
            <p:nvPr/>
          </p:nvSpPr>
          <p:spPr>
            <a:xfrm>
              <a:off x="581405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73" name="Rectangle 672"/>
            <p:cNvSpPr/>
            <p:nvPr/>
          </p:nvSpPr>
          <p:spPr>
            <a:xfrm>
              <a:off x="605408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74" name="Rectangle 673"/>
            <p:cNvSpPr/>
            <p:nvPr/>
          </p:nvSpPr>
          <p:spPr>
            <a:xfrm>
              <a:off x="533399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75" name="Rectangle 674"/>
            <p:cNvSpPr/>
            <p:nvPr/>
          </p:nvSpPr>
          <p:spPr>
            <a:xfrm>
              <a:off x="557402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76" name="Straight Connector 675"/>
            <p:cNvCxnSpPr>
              <a:stCxn id="674" idx="3"/>
              <a:endCxn id="675" idx="1"/>
            </p:cNvCxnSpPr>
            <p:nvPr/>
          </p:nvCxnSpPr>
          <p:spPr>
            <a:xfrm>
              <a:off x="550925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a:stCxn id="675" idx="3"/>
              <a:endCxn id="672" idx="1"/>
            </p:cNvCxnSpPr>
            <p:nvPr/>
          </p:nvCxnSpPr>
          <p:spPr>
            <a:xfrm>
              <a:off x="574928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a:stCxn id="673" idx="1"/>
              <a:endCxn id="672" idx="3"/>
            </p:cNvCxnSpPr>
            <p:nvPr/>
          </p:nvCxnSpPr>
          <p:spPr>
            <a:xfrm flipH="1">
              <a:off x="598931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79" name="Rectangle 678"/>
            <p:cNvSpPr/>
            <p:nvPr/>
          </p:nvSpPr>
          <p:spPr>
            <a:xfrm>
              <a:off x="581405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0" name="Rectangle 679"/>
            <p:cNvSpPr/>
            <p:nvPr/>
          </p:nvSpPr>
          <p:spPr>
            <a:xfrm>
              <a:off x="605408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1" name="Rectangle 680"/>
            <p:cNvSpPr/>
            <p:nvPr/>
          </p:nvSpPr>
          <p:spPr>
            <a:xfrm>
              <a:off x="533399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2" name="Rectangle 681"/>
            <p:cNvSpPr/>
            <p:nvPr/>
          </p:nvSpPr>
          <p:spPr>
            <a:xfrm>
              <a:off x="557402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83" name="Straight Connector 682"/>
            <p:cNvCxnSpPr>
              <a:stCxn id="681" idx="3"/>
              <a:endCxn id="682" idx="1"/>
            </p:cNvCxnSpPr>
            <p:nvPr/>
          </p:nvCxnSpPr>
          <p:spPr>
            <a:xfrm>
              <a:off x="550925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a:stCxn id="682" idx="3"/>
              <a:endCxn id="679" idx="1"/>
            </p:cNvCxnSpPr>
            <p:nvPr/>
          </p:nvCxnSpPr>
          <p:spPr>
            <a:xfrm>
              <a:off x="574928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5" name="Straight Connector 684"/>
            <p:cNvCxnSpPr>
              <a:stCxn id="680" idx="1"/>
              <a:endCxn id="679" idx="3"/>
            </p:cNvCxnSpPr>
            <p:nvPr/>
          </p:nvCxnSpPr>
          <p:spPr>
            <a:xfrm flipH="1">
              <a:off x="598931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86" name="Rectangle 685"/>
            <p:cNvSpPr/>
            <p:nvPr/>
          </p:nvSpPr>
          <p:spPr>
            <a:xfrm>
              <a:off x="581405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7" name="Rectangle 686"/>
            <p:cNvSpPr/>
            <p:nvPr/>
          </p:nvSpPr>
          <p:spPr>
            <a:xfrm>
              <a:off x="605408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8" name="Rectangle 687"/>
            <p:cNvSpPr/>
            <p:nvPr/>
          </p:nvSpPr>
          <p:spPr>
            <a:xfrm>
              <a:off x="533399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9" name="Rectangle 688"/>
            <p:cNvSpPr/>
            <p:nvPr/>
          </p:nvSpPr>
          <p:spPr>
            <a:xfrm>
              <a:off x="557402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90" name="Straight Connector 689"/>
            <p:cNvCxnSpPr>
              <a:stCxn id="688" idx="3"/>
              <a:endCxn id="689" idx="1"/>
            </p:cNvCxnSpPr>
            <p:nvPr/>
          </p:nvCxnSpPr>
          <p:spPr>
            <a:xfrm>
              <a:off x="550925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1" name="Straight Connector 690"/>
            <p:cNvCxnSpPr>
              <a:stCxn id="689" idx="3"/>
              <a:endCxn id="686" idx="1"/>
            </p:cNvCxnSpPr>
            <p:nvPr/>
          </p:nvCxnSpPr>
          <p:spPr>
            <a:xfrm>
              <a:off x="574928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2" name="Straight Connector 691"/>
            <p:cNvCxnSpPr>
              <a:stCxn id="687" idx="1"/>
              <a:endCxn id="686" idx="3"/>
            </p:cNvCxnSpPr>
            <p:nvPr/>
          </p:nvCxnSpPr>
          <p:spPr>
            <a:xfrm flipH="1">
              <a:off x="598931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93" name="Rectangle 692"/>
            <p:cNvSpPr/>
            <p:nvPr/>
          </p:nvSpPr>
          <p:spPr>
            <a:xfrm>
              <a:off x="581405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94" name="Rectangle 693"/>
            <p:cNvSpPr/>
            <p:nvPr/>
          </p:nvSpPr>
          <p:spPr>
            <a:xfrm>
              <a:off x="605408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95" name="Rectangle 694"/>
            <p:cNvSpPr/>
            <p:nvPr/>
          </p:nvSpPr>
          <p:spPr>
            <a:xfrm>
              <a:off x="533399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96" name="Rectangle 695"/>
            <p:cNvSpPr/>
            <p:nvPr/>
          </p:nvSpPr>
          <p:spPr>
            <a:xfrm>
              <a:off x="557402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697" name="Straight Connector 696"/>
            <p:cNvCxnSpPr>
              <a:stCxn id="695" idx="3"/>
              <a:endCxn id="696" idx="1"/>
            </p:cNvCxnSpPr>
            <p:nvPr/>
          </p:nvCxnSpPr>
          <p:spPr>
            <a:xfrm>
              <a:off x="550925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8" name="Straight Connector 697"/>
            <p:cNvCxnSpPr>
              <a:stCxn id="696" idx="3"/>
              <a:endCxn id="693" idx="1"/>
            </p:cNvCxnSpPr>
            <p:nvPr/>
          </p:nvCxnSpPr>
          <p:spPr>
            <a:xfrm>
              <a:off x="574928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9" name="Straight Connector 698"/>
            <p:cNvCxnSpPr>
              <a:stCxn id="694" idx="1"/>
              <a:endCxn id="693" idx="3"/>
            </p:cNvCxnSpPr>
            <p:nvPr/>
          </p:nvCxnSpPr>
          <p:spPr>
            <a:xfrm flipH="1">
              <a:off x="598931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0" name="Straight Connector 699"/>
            <p:cNvCxnSpPr>
              <a:stCxn id="688" idx="2"/>
              <a:endCxn id="695" idx="0"/>
            </p:cNvCxnSpPr>
            <p:nvPr/>
          </p:nvCxnSpPr>
          <p:spPr>
            <a:xfrm>
              <a:off x="542162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1" name="Straight Connector 700"/>
            <p:cNvCxnSpPr>
              <a:stCxn id="689" idx="2"/>
              <a:endCxn id="696" idx="0"/>
            </p:cNvCxnSpPr>
            <p:nvPr/>
          </p:nvCxnSpPr>
          <p:spPr>
            <a:xfrm>
              <a:off x="566165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2" name="Straight Connector 701"/>
            <p:cNvCxnSpPr>
              <a:stCxn id="686" idx="2"/>
              <a:endCxn id="693" idx="0"/>
            </p:cNvCxnSpPr>
            <p:nvPr/>
          </p:nvCxnSpPr>
          <p:spPr>
            <a:xfrm>
              <a:off x="590168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3" name="Straight Connector 702"/>
            <p:cNvCxnSpPr>
              <a:stCxn id="687" idx="2"/>
              <a:endCxn id="694" idx="0"/>
            </p:cNvCxnSpPr>
            <p:nvPr/>
          </p:nvCxnSpPr>
          <p:spPr>
            <a:xfrm>
              <a:off x="614171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4" name="Straight Connector 703"/>
            <p:cNvCxnSpPr>
              <a:stCxn id="673" idx="0"/>
              <a:endCxn id="694" idx="2"/>
            </p:cNvCxnSpPr>
            <p:nvPr/>
          </p:nvCxnSpPr>
          <p:spPr>
            <a:xfrm flipV="1">
              <a:off x="614171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5" name="Straight Connector 704"/>
            <p:cNvCxnSpPr>
              <a:stCxn id="680" idx="0"/>
              <a:endCxn id="673" idx="2"/>
            </p:cNvCxnSpPr>
            <p:nvPr/>
          </p:nvCxnSpPr>
          <p:spPr>
            <a:xfrm flipV="1">
              <a:off x="614171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6" name="Straight Connector 705"/>
            <p:cNvCxnSpPr>
              <a:stCxn id="672" idx="2"/>
              <a:endCxn id="679" idx="0"/>
            </p:cNvCxnSpPr>
            <p:nvPr/>
          </p:nvCxnSpPr>
          <p:spPr>
            <a:xfrm>
              <a:off x="590168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7" name="Straight Connector 706"/>
            <p:cNvCxnSpPr>
              <a:stCxn id="693" idx="2"/>
              <a:endCxn id="672" idx="0"/>
            </p:cNvCxnSpPr>
            <p:nvPr/>
          </p:nvCxnSpPr>
          <p:spPr>
            <a:xfrm>
              <a:off x="590168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8" name="Straight Connector 707"/>
            <p:cNvCxnSpPr>
              <a:stCxn id="696" idx="2"/>
              <a:endCxn id="675" idx="0"/>
            </p:cNvCxnSpPr>
            <p:nvPr/>
          </p:nvCxnSpPr>
          <p:spPr>
            <a:xfrm>
              <a:off x="566165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9" name="Straight Connector 708"/>
            <p:cNvCxnSpPr>
              <a:stCxn id="695" idx="2"/>
              <a:endCxn id="674" idx="0"/>
            </p:cNvCxnSpPr>
            <p:nvPr/>
          </p:nvCxnSpPr>
          <p:spPr>
            <a:xfrm>
              <a:off x="542162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0" name="Straight Connector 709"/>
            <p:cNvCxnSpPr>
              <a:stCxn id="674" idx="2"/>
              <a:endCxn id="681" idx="0"/>
            </p:cNvCxnSpPr>
            <p:nvPr/>
          </p:nvCxnSpPr>
          <p:spPr>
            <a:xfrm>
              <a:off x="542162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1" name="Straight Connector 710"/>
            <p:cNvCxnSpPr>
              <a:stCxn id="675" idx="2"/>
              <a:endCxn id="682" idx="0"/>
            </p:cNvCxnSpPr>
            <p:nvPr/>
          </p:nvCxnSpPr>
          <p:spPr>
            <a:xfrm>
              <a:off x="566165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12" name="Rectangle 711"/>
            <p:cNvSpPr/>
            <p:nvPr/>
          </p:nvSpPr>
          <p:spPr>
            <a:xfrm>
              <a:off x="677036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13" name="Rectangle 712"/>
            <p:cNvSpPr/>
            <p:nvPr/>
          </p:nvSpPr>
          <p:spPr>
            <a:xfrm>
              <a:off x="701039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14" name="Rectangle 713"/>
            <p:cNvSpPr/>
            <p:nvPr/>
          </p:nvSpPr>
          <p:spPr>
            <a:xfrm>
              <a:off x="629030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15" name="Rectangle 714"/>
            <p:cNvSpPr/>
            <p:nvPr/>
          </p:nvSpPr>
          <p:spPr>
            <a:xfrm>
              <a:off x="6530339" y="510159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16" name="Straight Connector 715"/>
            <p:cNvCxnSpPr>
              <a:stCxn id="714" idx="3"/>
              <a:endCxn id="715" idx="1"/>
            </p:cNvCxnSpPr>
            <p:nvPr/>
          </p:nvCxnSpPr>
          <p:spPr>
            <a:xfrm>
              <a:off x="646556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7" name="Straight Connector 716"/>
            <p:cNvCxnSpPr>
              <a:stCxn id="715" idx="3"/>
              <a:endCxn id="712" idx="1"/>
            </p:cNvCxnSpPr>
            <p:nvPr/>
          </p:nvCxnSpPr>
          <p:spPr>
            <a:xfrm>
              <a:off x="670559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8" name="Straight Connector 717"/>
            <p:cNvCxnSpPr>
              <a:stCxn id="713" idx="1"/>
              <a:endCxn id="712" idx="3"/>
            </p:cNvCxnSpPr>
            <p:nvPr/>
          </p:nvCxnSpPr>
          <p:spPr>
            <a:xfrm flipH="1">
              <a:off x="6945629" y="518922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19" name="Rectangle 718"/>
            <p:cNvSpPr/>
            <p:nvPr/>
          </p:nvSpPr>
          <p:spPr>
            <a:xfrm>
              <a:off x="677036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0" name="Rectangle 719"/>
            <p:cNvSpPr/>
            <p:nvPr/>
          </p:nvSpPr>
          <p:spPr>
            <a:xfrm>
              <a:off x="701039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1" name="Rectangle 720"/>
            <p:cNvSpPr/>
            <p:nvPr/>
          </p:nvSpPr>
          <p:spPr>
            <a:xfrm>
              <a:off x="629030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2" name="Rectangle 721"/>
            <p:cNvSpPr/>
            <p:nvPr/>
          </p:nvSpPr>
          <p:spPr>
            <a:xfrm>
              <a:off x="6530339" y="53378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23" name="Straight Connector 722"/>
            <p:cNvCxnSpPr>
              <a:stCxn id="721" idx="3"/>
              <a:endCxn id="722" idx="1"/>
            </p:cNvCxnSpPr>
            <p:nvPr/>
          </p:nvCxnSpPr>
          <p:spPr>
            <a:xfrm>
              <a:off x="646556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4" name="Straight Connector 723"/>
            <p:cNvCxnSpPr>
              <a:stCxn id="722" idx="3"/>
              <a:endCxn id="719" idx="1"/>
            </p:cNvCxnSpPr>
            <p:nvPr/>
          </p:nvCxnSpPr>
          <p:spPr>
            <a:xfrm>
              <a:off x="670559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5" name="Straight Connector 724"/>
            <p:cNvCxnSpPr>
              <a:stCxn id="720" idx="1"/>
              <a:endCxn id="719" idx="3"/>
            </p:cNvCxnSpPr>
            <p:nvPr/>
          </p:nvCxnSpPr>
          <p:spPr>
            <a:xfrm flipH="1">
              <a:off x="6945629" y="54254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26" name="Rectangle 725"/>
            <p:cNvSpPr/>
            <p:nvPr/>
          </p:nvSpPr>
          <p:spPr>
            <a:xfrm>
              <a:off x="677036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7" name="Rectangle 726"/>
            <p:cNvSpPr/>
            <p:nvPr/>
          </p:nvSpPr>
          <p:spPr>
            <a:xfrm>
              <a:off x="701039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8" name="Rectangle 727"/>
            <p:cNvSpPr/>
            <p:nvPr/>
          </p:nvSpPr>
          <p:spPr>
            <a:xfrm>
              <a:off x="629030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29" name="Rectangle 728"/>
            <p:cNvSpPr/>
            <p:nvPr/>
          </p:nvSpPr>
          <p:spPr>
            <a:xfrm>
              <a:off x="6530339" y="46291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30" name="Straight Connector 729"/>
            <p:cNvCxnSpPr>
              <a:stCxn id="728" idx="3"/>
              <a:endCxn id="729" idx="1"/>
            </p:cNvCxnSpPr>
            <p:nvPr/>
          </p:nvCxnSpPr>
          <p:spPr>
            <a:xfrm>
              <a:off x="646556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1" name="Straight Connector 730"/>
            <p:cNvCxnSpPr>
              <a:stCxn id="729" idx="3"/>
              <a:endCxn id="726" idx="1"/>
            </p:cNvCxnSpPr>
            <p:nvPr/>
          </p:nvCxnSpPr>
          <p:spPr>
            <a:xfrm>
              <a:off x="670559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2" name="Straight Connector 731"/>
            <p:cNvCxnSpPr>
              <a:stCxn id="727" idx="1"/>
              <a:endCxn id="726" idx="3"/>
            </p:cNvCxnSpPr>
            <p:nvPr/>
          </p:nvCxnSpPr>
          <p:spPr>
            <a:xfrm flipH="1">
              <a:off x="6945629" y="47167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33" name="Rectangle 732"/>
            <p:cNvSpPr/>
            <p:nvPr/>
          </p:nvSpPr>
          <p:spPr>
            <a:xfrm>
              <a:off x="677036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34" name="Rectangle 733"/>
            <p:cNvSpPr/>
            <p:nvPr/>
          </p:nvSpPr>
          <p:spPr>
            <a:xfrm>
              <a:off x="701039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35" name="Rectangle 734"/>
            <p:cNvSpPr/>
            <p:nvPr/>
          </p:nvSpPr>
          <p:spPr>
            <a:xfrm>
              <a:off x="629030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36" name="Rectangle 735"/>
            <p:cNvSpPr/>
            <p:nvPr/>
          </p:nvSpPr>
          <p:spPr>
            <a:xfrm>
              <a:off x="6530339" y="48653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37" name="Straight Connector 736"/>
            <p:cNvCxnSpPr>
              <a:stCxn id="735" idx="3"/>
              <a:endCxn id="736" idx="1"/>
            </p:cNvCxnSpPr>
            <p:nvPr/>
          </p:nvCxnSpPr>
          <p:spPr>
            <a:xfrm>
              <a:off x="646556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8" name="Straight Connector 737"/>
            <p:cNvCxnSpPr>
              <a:stCxn id="736" idx="3"/>
              <a:endCxn id="733" idx="1"/>
            </p:cNvCxnSpPr>
            <p:nvPr/>
          </p:nvCxnSpPr>
          <p:spPr>
            <a:xfrm>
              <a:off x="670559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9" name="Straight Connector 738"/>
            <p:cNvCxnSpPr>
              <a:stCxn id="734" idx="1"/>
              <a:endCxn id="733" idx="3"/>
            </p:cNvCxnSpPr>
            <p:nvPr/>
          </p:nvCxnSpPr>
          <p:spPr>
            <a:xfrm flipH="1">
              <a:off x="6945629" y="49530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0" name="Straight Connector 739"/>
            <p:cNvCxnSpPr>
              <a:stCxn id="728" idx="2"/>
              <a:endCxn id="735" idx="0"/>
            </p:cNvCxnSpPr>
            <p:nvPr/>
          </p:nvCxnSpPr>
          <p:spPr>
            <a:xfrm>
              <a:off x="637793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1" name="Straight Connector 740"/>
            <p:cNvCxnSpPr>
              <a:stCxn id="729" idx="2"/>
              <a:endCxn id="736" idx="0"/>
            </p:cNvCxnSpPr>
            <p:nvPr/>
          </p:nvCxnSpPr>
          <p:spPr>
            <a:xfrm>
              <a:off x="661796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2" name="Straight Connector 741"/>
            <p:cNvCxnSpPr>
              <a:stCxn id="726" idx="2"/>
              <a:endCxn id="733" idx="0"/>
            </p:cNvCxnSpPr>
            <p:nvPr/>
          </p:nvCxnSpPr>
          <p:spPr>
            <a:xfrm>
              <a:off x="685799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a:stCxn id="727" idx="2"/>
              <a:endCxn id="734" idx="0"/>
            </p:cNvCxnSpPr>
            <p:nvPr/>
          </p:nvCxnSpPr>
          <p:spPr>
            <a:xfrm>
              <a:off x="7098029" y="48044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a:stCxn id="713" idx="0"/>
              <a:endCxn id="734" idx="2"/>
            </p:cNvCxnSpPr>
            <p:nvPr/>
          </p:nvCxnSpPr>
          <p:spPr>
            <a:xfrm flipV="1">
              <a:off x="709802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a:stCxn id="720" idx="0"/>
              <a:endCxn id="713" idx="2"/>
            </p:cNvCxnSpPr>
            <p:nvPr/>
          </p:nvCxnSpPr>
          <p:spPr>
            <a:xfrm flipV="1">
              <a:off x="709802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a:stCxn id="712" idx="2"/>
              <a:endCxn id="719" idx="0"/>
            </p:cNvCxnSpPr>
            <p:nvPr/>
          </p:nvCxnSpPr>
          <p:spPr>
            <a:xfrm>
              <a:off x="685799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a:stCxn id="733" idx="2"/>
              <a:endCxn id="712" idx="0"/>
            </p:cNvCxnSpPr>
            <p:nvPr/>
          </p:nvCxnSpPr>
          <p:spPr>
            <a:xfrm>
              <a:off x="685799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a:stCxn id="736" idx="2"/>
              <a:endCxn id="715" idx="0"/>
            </p:cNvCxnSpPr>
            <p:nvPr/>
          </p:nvCxnSpPr>
          <p:spPr>
            <a:xfrm>
              <a:off x="661796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a:stCxn id="735" idx="2"/>
              <a:endCxn id="714" idx="0"/>
            </p:cNvCxnSpPr>
            <p:nvPr/>
          </p:nvCxnSpPr>
          <p:spPr>
            <a:xfrm>
              <a:off x="6377939" y="504063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a:stCxn id="714" idx="2"/>
              <a:endCxn id="721" idx="0"/>
            </p:cNvCxnSpPr>
            <p:nvPr/>
          </p:nvCxnSpPr>
          <p:spPr>
            <a:xfrm>
              <a:off x="637793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1" name="Straight Connector 750"/>
            <p:cNvCxnSpPr>
              <a:stCxn id="715" idx="2"/>
              <a:endCxn id="722" idx="0"/>
            </p:cNvCxnSpPr>
            <p:nvPr/>
          </p:nvCxnSpPr>
          <p:spPr>
            <a:xfrm>
              <a:off x="6617969" y="527685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2" name="Straight Connector 751"/>
            <p:cNvCxnSpPr>
              <a:stCxn id="728" idx="1"/>
              <a:endCxn id="687" idx="3"/>
            </p:cNvCxnSpPr>
            <p:nvPr/>
          </p:nvCxnSpPr>
          <p:spPr>
            <a:xfrm flipH="1">
              <a:off x="6229349" y="471678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3" name="Straight Connector 752"/>
            <p:cNvCxnSpPr>
              <a:stCxn id="735" idx="1"/>
              <a:endCxn id="694" idx="3"/>
            </p:cNvCxnSpPr>
            <p:nvPr/>
          </p:nvCxnSpPr>
          <p:spPr>
            <a:xfrm flipH="1">
              <a:off x="6229349" y="495300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4" name="Straight Connector 753"/>
            <p:cNvCxnSpPr>
              <a:stCxn id="714" idx="1"/>
              <a:endCxn id="673" idx="3"/>
            </p:cNvCxnSpPr>
            <p:nvPr/>
          </p:nvCxnSpPr>
          <p:spPr>
            <a:xfrm flipH="1">
              <a:off x="6229349" y="518922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5" name="Straight Connector 754"/>
            <p:cNvCxnSpPr>
              <a:stCxn id="721" idx="1"/>
              <a:endCxn id="680" idx="3"/>
            </p:cNvCxnSpPr>
            <p:nvPr/>
          </p:nvCxnSpPr>
          <p:spPr>
            <a:xfrm flipH="1">
              <a:off x="6229349" y="542544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6" name="Straight Connector 755"/>
            <p:cNvCxnSpPr>
              <a:stCxn id="643" idx="3"/>
              <a:endCxn id="688" idx="1"/>
            </p:cNvCxnSpPr>
            <p:nvPr/>
          </p:nvCxnSpPr>
          <p:spPr>
            <a:xfrm>
              <a:off x="5265420" y="471678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7" name="Straight Connector 756"/>
            <p:cNvCxnSpPr>
              <a:stCxn id="650" idx="3"/>
              <a:endCxn id="695" idx="1"/>
            </p:cNvCxnSpPr>
            <p:nvPr/>
          </p:nvCxnSpPr>
          <p:spPr>
            <a:xfrm>
              <a:off x="5265420" y="495300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8" name="Straight Connector 757"/>
            <p:cNvCxnSpPr>
              <a:stCxn id="629" idx="3"/>
              <a:endCxn id="674" idx="1"/>
            </p:cNvCxnSpPr>
            <p:nvPr/>
          </p:nvCxnSpPr>
          <p:spPr>
            <a:xfrm>
              <a:off x="5265420" y="518922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9" name="Straight Connector 758"/>
            <p:cNvCxnSpPr>
              <a:stCxn id="636" idx="3"/>
              <a:endCxn id="681" idx="1"/>
            </p:cNvCxnSpPr>
            <p:nvPr/>
          </p:nvCxnSpPr>
          <p:spPr>
            <a:xfrm>
              <a:off x="5265420" y="542544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60" name="Rectangle 759"/>
            <p:cNvSpPr/>
            <p:nvPr/>
          </p:nvSpPr>
          <p:spPr>
            <a:xfrm>
              <a:off x="389382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61" name="Rectangle 760"/>
            <p:cNvSpPr/>
            <p:nvPr/>
          </p:nvSpPr>
          <p:spPr>
            <a:xfrm>
              <a:off x="413385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62" name="Rectangle 761"/>
            <p:cNvSpPr/>
            <p:nvPr/>
          </p:nvSpPr>
          <p:spPr>
            <a:xfrm>
              <a:off x="341376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63" name="Rectangle 762"/>
            <p:cNvSpPr/>
            <p:nvPr/>
          </p:nvSpPr>
          <p:spPr>
            <a:xfrm>
              <a:off x="365379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64" name="Straight Connector 763"/>
            <p:cNvCxnSpPr>
              <a:stCxn id="762" idx="3"/>
              <a:endCxn id="763" idx="1"/>
            </p:cNvCxnSpPr>
            <p:nvPr/>
          </p:nvCxnSpPr>
          <p:spPr>
            <a:xfrm>
              <a:off x="358902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5" name="Straight Connector 764"/>
            <p:cNvCxnSpPr>
              <a:stCxn id="763" idx="3"/>
              <a:endCxn id="760" idx="1"/>
            </p:cNvCxnSpPr>
            <p:nvPr/>
          </p:nvCxnSpPr>
          <p:spPr>
            <a:xfrm>
              <a:off x="382905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6" name="Straight Connector 765"/>
            <p:cNvCxnSpPr>
              <a:stCxn id="761" idx="1"/>
              <a:endCxn id="760" idx="3"/>
            </p:cNvCxnSpPr>
            <p:nvPr/>
          </p:nvCxnSpPr>
          <p:spPr>
            <a:xfrm flipH="1">
              <a:off x="406908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67" name="Rectangle 766"/>
            <p:cNvSpPr/>
            <p:nvPr/>
          </p:nvSpPr>
          <p:spPr>
            <a:xfrm>
              <a:off x="389382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68" name="Rectangle 767"/>
            <p:cNvSpPr/>
            <p:nvPr/>
          </p:nvSpPr>
          <p:spPr>
            <a:xfrm>
              <a:off x="413385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69" name="Rectangle 768"/>
            <p:cNvSpPr/>
            <p:nvPr/>
          </p:nvSpPr>
          <p:spPr>
            <a:xfrm>
              <a:off x="341376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70" name="Rectangle 769"/>
            <p:cNvSpPr/>
            <p:nvPr/>
          </p:nvSpPr>
          <p:spPr>
            <a:xfrm>
              <a:off x="365379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71" name="Straight Connector 770"/>
            <p:cNvCxnSpPr>
              <a:stCxn id="769" idx="3"/>
              <a:endCxn id="770" idx="1"/>
            </p:cNvCxnSpPr>
            <p:nvPr/>
          </p:nvCxnSpPr>
          <p:spPr>
            <a:xfrm>
              <a:off x="358902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2" name="Straight Connector 771"/>
            <p:cNvCxnSpPr>
              <a:stCxn id="770" idx="3"/>
              <a:endCxn id="767" idx="1"/>
            </p:cNvCxnSpPr>
            <p:nvPr/>
          </p:nvCxnSpPr>
          <p:spPr>
            <a:xfrm>
              <a:off x="382905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a:stCxn id="768" idx="1"/>
              <a:endCxn id="767" idx="3"/>
            </p:cNvCxnSpPr>
            <p:nvPr/>
          </p:nvCxnSpPr>
          <p:spPr>
            <a:xfrm flipH="1">
              <a:off x="406908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74" name="Rectangle 773"/>
            <p:cNvSpPr/>
            <p:nvPr/>
          </p:nvSpPr>
          <p:spPr>
            <a:xfrm>
              <a:off x="389382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75" name="Rectangle 774"/>
            <p:cNvSpPr/>
            <p:nvPr/>
          </p:nvSpPr>
          <p:spPr>
            <a:xfrm>
              <a:off x="413385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76" name="Rectangle 775"/>
            <p:cNvSpPr/>
            <p:nvPr/>
          </p:nvSpPr>
          <p:spPr>
            <a:xfrm>
              <a:off x="341376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77" name="Rectangle 776"/>
            <p:cNvSpPr/>
            <p:nvPr/>
          </p:nvSpPr>
          <p:spPr>
            <a:xfrm>
              <a:off x="365379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78" name="Straight Connector 777"/>
            <p:cNvCxnSpPr>
              <a:stCxn id="776" idx="3"/>
              <a:endCxn id="777" idx="1"/>
            </p:cNvCxnSpPr>
            <p:nvPr/>
          </p:nvCxnSpPr>
          <p:spPr>
            <a:xfrm>
              <a:off x="358902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a:stCxn id="777" idx="3"/>
              <a:endCxn id="774" idx="1"/>
            </p:cNvCxnSpPr>
            <p:nvPr/>
          </p:nvCxnSpPr>
          <p:spPr>
            <a:xfrm>
              <a:off x="382905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a:stCxn id="775" idx="1"/>
              <a:endCxn id="774" idx="3"/>
            </p:cNvCxnSpPr>
            <p:nvPr/>
          </p:nvCxnSpPr>
          <p:spPr>
            <a:xfrm flipH="1">
              <a:off x="406908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81" name="Rectangle 780"/>
            <p:cNvSpPr/>
            <p:nvPr/>
          </p:nvSpPr>
          <p:spPr>
            <a:xfrm>
              <a:off x="389382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82" name="Rectangle 781"/>
            <p:cNvSpPr/>
            <p:nvPr/>
          </p:nvSpPr>
          <p:spPr>
            <a:xfrm>
              <a:off x="413385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83" name="Rectangle 782"/>
            <p:cNvSpPr/>
            <p:nvPr/>
          </p:nvSpPr>
          <p:spPr>
            <a:xfrm>
              <a:off x="341376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84" name="Rectangle 783"/>
            <p:cNvSpPr/>
            <p:nvPr/>
          </p:nvSpPr>
          <p:spPr>
            <a:xfrm>
              <a:off x="365379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85" name="Straight Connector 784"/>
            <p:cNvCxnSpPr>
              <a:stCxn id="783" idx="3"/>
              <a:endCxn id="784" idx="1"/>
            </p:cNvCxnSpPr>
            <p:nvPr/>
          </p:nvCxnSpPr>
          <p:spPr>
            <a:xfrm>
              <a:off x="358902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6" name="Straight Connector 785"/>
            <p:cNvCxnSpPr>
              <a:stCxn id="784" idx="3"/>
              <a:endCxn id="781" idx="1"/>
            </p:cNvCxnSpPr>
            <p:nvPr/>
          </p:nvCxnSpPr>
          <p:spPr>
            <a:xfrm>
              <a:off x="382905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7" name="Straight Connector 786"/>
            <p:cNvCxnSpPr>
              <a:stCxn id="782" idx="1"/>
              <a:endCxn id="781" idx="3"/>
            </p:cNvCxnSpPr>
            <p:nvPr/>
          </p:nvCxnSpPr>
          <p:spPr>
            <a:xfrm flipH="1">
              <a:off x="406908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8" name="Straight Connector 787"/>
            <p:cNvCxnSpPr>
              <a:stCxn id="776" idx="2"/>
              <a:endCxn id="783" idx="0"/>
            </p:cNvCxnSpPr>
            <p:nvPr/>
          </p:nvCxnSpPr>
          <p:spPr>
            <a:xfrm>
              <a:off x="350139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9" name="Straight Connector 788"/>
            <p:cNvCxnSpPr>
              <a:stCxn id="777" idx="2"/>
              <a:endCxn id="784" idx="0"/>
            </p:cNvCxnSpPr>
            <p:nvPr/>
          </p:nvCxnSpPr>
          <p:spPr>
            <a:xfrm>
              <a:off x="374142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0" name="Straight Connector 789"/>
            <p:cNvCxnSpPr>
              <a:stCxn id="774" idx="2"/>
              <a:endCxn id="781" idx="0"/>
            </p:cNvCxnSpPr>
            <p:nvPr/>
          </p:nvCxnSpPr>
          <p:spPr>
            <a:xfrm>
              <a:off x="398145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a:stCxn id="775" idx="2"/>
              <a:endCxn id="782" idx="0"/>
            </p:cNvCxnSpPr>
            <p:nvPr/>
          </p:nvCxnSpPr>
          <p:spPr>
            <a:xfrm>
              <a:off x="422148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a:stCxn id="761" idx="0"/>
              <a:endCxn id="782" idx="2"/>
            </p:cNvCxnSpPr>
            <p:nvPr/>
          </p:nvCxnSpPr>
          <p:spPr>
            <a:xfrm flipV="1">
              <a:off x="422148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a:stCxn id="768" idx="0"/>
              <a:endCxn id="761" idx="2"/>
            </p:cNvCxnSpPr>
            <p:nvPr/>
          </p:nvCxnSpPr>
          <p:spPr>
            <a:xfrm flipV="1">
              <a:off x="422148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a:stCxn id="760" idx="2"/>
              <a:endCxn id="767" idx="0"/>
            </p:cNvCxnSpPr>
            <p:nvPr/>
          </p:nvCxnSpPr>
          <p:spPr>
            <a:xfrm>
              <a:off x="398145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a:stCxn id="781" idx="2"/>
              <a:endCxn id="760" idx="0"/>
            </p:cNvCxnSpPr>
            <p:nvPr/>
          </p:nvCxnSpPr>
          <p:spPr>
            <a:xfrm>
              <a:off x="398145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a:stCxn id="784" idx="2"/>
              <a:endCxn id="763" idx="0"/>
            </p:cNvCxnSpPr>
            <p:nvPr/>
          </p:nvCxnSpPr>
          <p:spPr>
            <a:xfrm>
              <a:off x="374142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a:stCxn id="783" idx="2"/>
              <a:endCxn id="762" idx="0"/>
            </p:cNvCxnSpPr>
            <p:nvPr/>
          </p:nvCxnSpPr>
          <p:spPr>
            <a:xfrm>
              <a:off x="350139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a:stCxn id="762" idx="2"/>
              <a:endCxn id="769" idx="0"/>
            </p:cNvCxnSpPr>
            <p:nvPr/>
          </p:nvCxnSpPr>
          <p:spPr>
            <a:xfrm>
              <a:off x="350139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9" name="Straight Connector 798"/>
            <p:cNvCxnSpPr>
              <a:stCxn id="763" idx="2"/>
              <a:endCxn id="770" idx="0"/>
            </p:cNvCxnSpPr>
            <p:nvPr/>
          </p:nvCxnSpPr>
          <p:spPr>
            <a:xfrm>
              <a:off x="374142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00" name="Rectangle 799"/>
            <p:cNvSpPr/>
            <p:nvPr/>
          </p:nvSpPr>
          <p:spPr>
            <a:xfrm>
              <a:off x="485013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01" name="Rectangle 800"/>
            <p:cNvSpPr/>
            <p:nvPr/>
          </p:nvSpPr>
          <p:spPr>
            <a:xfrm>
              <a:off x="509016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02" name="Rectangle 801"/>
            <p:cNvSpPr/>
            <p:nvPr/>
          </p:nvSpPr>
          <p:spPr>
            <a:xfrm>
              <a:off x="437007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03" name="Rectangle 802"/>
            <p:cNvSpPr/>
            <p:nvPr/>
          </p:nvSpPr>
          <p:spPr>
            <a:xfrm>
              <a:off x="4610100"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04" name="Straight Connector 803"/>
            <p:cNvCxnSpPr>
              <a:stCxn id="802" idx="3"/>
              <a:endCxn id="803" idx="1"/>
            </p:cNvCxnSpPr>
            <p:nvPr/>
          </p:nvCxnSpPr>
          <p:spPr>
            <a:xfrm>
              <a:off x="454533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5" name="Straight Connector 804"/>
            <p:cNvCxnSpPr>
              <a:stCxn id="803" idx="3"/>
              <a:endCxn id="800" idx="1"/>
            </p:cNvCxnSpPr>
            <p:nvPr/>
          </p:nvCxnSpPr>
          <p:spPr>
            <a:xfrm>
              <a:off x="478536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6" name="Straight Connector 805"/>
            <p:cNvCxnSpPr>
              <a:stCxn id="801" idx="1"/>
              <a:endCxn id="800" idx="3"/>
            </p:cNvCxnSpPr>
            <p:nvPr/>
          </p:nvCxnSpPr>
          <p:spPr>
            <a:xfrm flipH="1">
              <a:off x="5025390"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07" name="Rectangle 806"/>
            <p:cNvSpPr/>
            <p:nvPr/>
          </p:nvSpPr>
          <p:spPr>
            <a:xfrm>
              <a:off x="485013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08" name="Rectangle 807"/>
            <p:cNvSpPr/>
            <p:nvPr/>
          </p:nvSpPr>
          <p:spPr>
            <a:xfrm>
              <a:off x="509016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09" name="Rectangle 808"/>
            <p:cNvSpPr/>
            <p:nvPr/>
          </p:nvSpPr>
          <p:spPr>
            <a:xfrm>
              <a:off x="437007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10" name="Rectangle 809"/>
            <p:cNvSpPr/>
            <p:nvPr/>
          </p:nvSpPr>
          <p:spPr>
            <a:xfrm>
              <a:off x="4610100"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11" name="Straight Connector 810"/>
            <p:cNvCxnSpPr>
              <a:stCxn id="809" idx="3"/>
              <a:endCxn id="810" idx="1"/>
            </p:cNvCxnSpPr>
            <p:nvPr/>
          </p:nvCxnSpPr>
          <p:spPr>
            <a:xfrm>
              <a:off x="454533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a:stCxn id="810" idx="3"/>
              <a:endCxn id="807" idx="1"/>
            </p:cNvCxnSpPr>
            <p:nvPr/>
          </p:nvCxnSpPr>
          <p:spPr>
            <a:xfrm>
              <a:off x="478536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a:stCxn id="808" idx="1"/>
              <a:endCxn id="807" idx="3"/>
            </p:cNvCxnSpPr>
            <p:nvPr/>
          </p:nvCxnSpPr>
          <p:spPr>
            <a:xfrm flipH="1">
              <a:off x="5025390"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14" name="Rectangle 813"/>
            <p:cNvSpPr/>
            <p:nvPr/>
          </p:nvSpPr>
          <p:spPr>
            <a:xfrm>
              <a:off x="485013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15" name="Rectangle 814"/>
            <p:cNvSpPr/>
            <p:nvPr/>
          </p:nvSpPr>
          <p:spPr>
            <a:xfrm>
              <a:off x="509016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16" name="Rectangle 815"/>
            <p:cNvSpPr/>
            <p:nvPr/>
          </p:nvSpPr>
          <p:spPr>
            <a:xfrm>
              <a:off x="437007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17" name="Rectangle 816"/>
            <p:cNvSpPr/>
            <p:nvPr/>
          </p:nvSpPr>
          <p:spPr>
            <a:xfrm>
              <a:off x="4610100"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18" name="Straight Connector 817"/>
            <p:cNvCxnSpPr>
              <a:stCxn id="816" idx="3"/>
              <a:endCxn id="817" idx="1"/>
            </p:cNvCxnSpPr>
            <p:nvPr/>
          </p:nvCxnSpPr>
          <p:spPr>
            <a:xfrm>
              <a:off x="454533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9" name="Straight Connector 818"/>
            <p:cNvCxnSpPr>
              <a:stCxn id="817" idx="3"/>
              <a:endCxn id="814" idx="1"/>
            </p:cNvCxnSpPr>
            <p:nvPr/>
          </p:nvCxnSpPr>
          <p:spPr>
            <a:xfrm>
              <a:off x="478536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0" name="Straight Connector 819"/>
            <p:cNvCxnSpPr>
              <a:stCxn id="815" idx="1"/>
              <a:endCxn id="814" idx="3"/>
            </p:cNvCxnSpPr>
            <p:nvPr/>
          </p:nvCxnSpPr>
          <p:spPr>
            <a:xfrm flipH="1">
              <a:off x="5025390"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21" name="Rectangle 820"/>
            <p:cNvSpPr/>
            <p:nvPr/>
          </p:nvSpPr>
          <p:spPr>
            <a:xfrm>
              <a:off x="485013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22" name="Rectangle 821"/>
            <p:cNvSpPr/>
            <p:nvPr/>
          </p:nvSpPr>
          <p:spPr>
            <a:xfrm>
              <a:off x="509016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23" name="Rectangle 822"/>
            <p:cNvSpPr/>
            <p:nvPr/>
          </p:nvSpPr>
          <p:spPr>
            <a:xfrm>
              <a:off x="437007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24" name="Rectangle 823"/>
            <p:cNvSpPr/>
            <p:nvPr/>
          </p:nvSpPr>
          <p:spPr>
            <a:xfrm>
              <a:off x="4610100"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25" name="Straight Connector 824"/>
            <p:cNvCxnSpPr>
              <a:stCxn id="823" idx="3"/>
              <a:endCxn id="824" idx="1"/>
            </p:cNvCxnSpPr>
            <p:nvPr/>
          </p:nvCxnSpPr>
          <p:spPr>
            <a:xfrm>
              <a:off x="454533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6" name="Straight Connector 825"/>
            <p:cNvCxnSpPr>
              <a:stCxn id="824" idx="3"/>
              <a:endCxn id="821" idx="1"/>
            </p:cNvCxnSpPr>
            <p:nvPr/>
          </p:nvCxnSpPr>
          <p:spPr>
            <a:xfrm>
              <a:off x="478536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a:stCxn id="822" idx="1"/>
              <a:endCxn id="821" idx="3"/>
            </p:cNvCxnSpPr>
            <p:nvPr/>
          </p:nvCxnSpPr>
          <p:spPr>
            <a:xfrm flipH="1">
              <a:off x="5025390"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a:stCxn id="816" idx="2"/>
              <a:endCxn id="823" idx="0"/>
            </p:cNvCxnSpPr>
            <p:nvPr/>
          </p:nvCxnSpPr>
          <p:spPr>
            <a:xfrm>
              <a:off x="445770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a:stCxn id="817" idx="2"/>
              <a:endCxn id="824" idx="0"/>
            </p:cNvCxnSpPr>
            <p:nvPr/>
          </p:nvCxnSpPr>
          <p:spPr>
            <a:xfrm>
              <a:off x="469773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a:stCxn id="814" idx="2"/>
              <a:endCxn id="821" idx="0"/>
            </p:cNvCxnSpPr>
            <p:nvPr/>
          </p:nvCxnSpPr>
          <p:spPr>
            <a:xfrm>
              <a:off x="493776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a:stCxn id="815" idx="2"/>
              <a:endCxn id="822" idx="0"/>
            </p:cNvCxnSpPr>
            <p:nvPr/>
          </p:nvCxnSpPr>
          <p:spPr>
            <a:xfrm>
              <a:off x="5177790"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a:stCxn id="801" idx="0"/>
              <a:endCxn id="822" idx="2"/>
            </p:cNvCxnSpPr>
            <p:nvPr/>
          </p:nvCxnSpPr>
          <p:spPr>
            <a:xfrm flipV="1">
              <a:off x="517779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a:stCxn id="808" idx="0"/>
              <a:endCxn id="801" idx="2"/>
            </p:cNvCxnSpPr>
            <p:nvPr/>
          </p:nvCxnSpPr>
          <p:spPr>
            <a:xfrm flipV="1">
              <a:off x="517779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a:stCxn id="800" idx="2"/>
              <a:endCxn id="807" idx="0"/>
            </p:cNvCxnSpPr>
            <p:nvPr/>
          </p:nvCxnSpPr>
          <p:spPr>
            <a:xfrm>
              <a:off x="493776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5" name="Straight Connector 834"/>
            <p:cNvCxnSpPr>
              <a:stCxn id="821" idx="2"/>
              <a:endCxn id="800" idx="0"/>
            </p:cNvCxnSpPr>
            <p:nvPr/>
          </p:nvCxnSpPr>
          <p:spPr>
            <a:xfrm>
              <a:off x="493776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6" name="Straight Connector 835"/>
            <p:cNvCxnSpPr>
              <a:stCxn id="824" idx="2"/>
              <a:endCxn id="803" idx="0"/>
            </p:cNvCxnSpPr>
            <p:nvPr/>
          </p:nvCxnSpPr>
          <p:spPr>
            <a:xfrm>
              <a:off x="469773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7" name="Straight Connector 836"/>
            <p:cNvCxnSpPr>
              <a:stCxn id="823" idx="2"/>
              <a:endCxn id="802" idx="0"/>
            </p:cNvCxnSpPr>
            <p:nvPr/>
          </p:nvCxnSpPr>
          <p:spPr>
            <a:xfrm>
              <a:off x="4457700"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8" name="Straight Connector 837"/>
            <p:cNvCxnSpPr>
              <a:stCxn id="802" idx="2"/>
              <a:endCxn id="809" idx="0"/>
            </p:cNvCxnSpPr>
            <p:nvPr/>
          </p:nvCxnSpPr>
          <p:spPr>
            <a:xfrm>
              <a:off x="445770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9" name="Straight Connector 838"/>
            <p:cNvCxnSpPr>
              <a:stCxn id="803" idx="2"/>
              <a:endCxn id="810" idx="0"/>
            </p:cNvCxnSpPr>
            <p:nvPr/>
          </p:nvCxnSpPr>
          <p:spPr>
            <a:xfrm>
              <a:off x="4697730"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0" name="Straight Connector 839"/>
            <p:cNvCxnSpPr>
              <a:stCxn id="816" idx="1"/>
              <a:endCxn id="775" idx="3"/>
            </p:cNvCxnSpPr>
            <p:nvPr/>
          </p:nvCxnSpPr>
          <p:spPr>
            <a:xfrm flipH="1">
              <a:off x="4309110" y="374904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1" name="Straight Connector 840"/>
            <p:cNvCxnSpPr>
              <a:stCxn id="823" idx="1"/>
              <a:endCxn id="782" idx="3"/>
            </p:cNvCxnSpPr>
            <p:nvPr/>
          </p:nvCxnSpPr>
          <p:spPr>
            <a:xfrm flipH="1">
              <a:off x="4309110" y="398526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2" name="Straight Connector 841"/>
            <p:cNvCxnSpPr>
              <a:stCxn id="802" idx="1"/>
              <a:endCxn id="761" idx="3"/>
            </p:cNvCxnSpPr>
            <p:nvPr/>
          </p:nvCxnSpPr>
          <p:spPr>
            <a:xfrm flipH="1">
              <a:off x="4309110" y="422148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3" name="Straight Connector 842"/>
            <p:cNvCxnSpPr>
              <a:stCxn id="809" idx="1"/>
              <a:endCxn id="768" idx="3"/>
            </p:cNvCxnSpPr>
            <p:nvPr/>
          </p:nvCxnSpPr>
          <p:spPr>
            <a:xfrm flipH="1">
              <a:off x="4309110" y="445770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44" name="Rectangle 843"/>
            <p:cNvSpPr/>
            <p:nvPr/>
          </p:nvSpPr>
          <p:spPr>
            <a:xfrm>
              <a:off x="581405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45" name="Rectangle 844"/>
            <p:cNvSpPr/>
            <p:nvPr/>
          </p:nvSpPr>
          <p:spPr>
            <a:xfrm>
              <a:off x="605408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46" name="Rectangle 845"/>
            <p:cNvSpPr/>
            <p:nvPr/>
          </p:nvSpPr>
          <p:spPr>
            <a:xfrm>
              <a:off x="533399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47" name="Rectangle 846"/>
            <p:cNvSpPr/>
            <p:nvPr/>
          </p:nvSpPr>
          <p:spPr>
            <a:xfrm>
              <a:off x="557402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48" name="Straight Connector 847"/>
            <p:cNvCxnSpPr>
              <a:stCxn id="846" idx="3"/>
              <a:endCxn id="847" idx="1"/>
            </p:cNvCxnSpPr>
            <p:nvPr/>
          </p:nvCxnSpPr>
          <p:spPr>
            <a:xfrm>
              <a:off x="550925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a:stCxn id="847" idx="3"/>
              <a:endCxn id="844" idx="1"/>
            </p:cNvCxnSpPr>
            <p:nvPr/>
          </p:nvCxnSpPr>
          <p:spPr>
            <a:xfrm>
              <a:off x="574928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a:stCxn id="845" idx="1"/>
              <a:endCxn id="844" idx="3"/>
            </p:cNvCxnSpPr>
            <p:nvPr/>
          </p:nvCxnSpPr>
          <p:spPr>
            <a:xfrm flipH="1">
              <a:off x="598931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51" name="Rectangle 850"/>
            <p:cNvSpPr/>
            <p:nvPr/>
          </p:nvSpPr>
          <p:spPr>
            <a:xfrm>
              <a:off x="581405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52" name="Rectangle 851"/>
            <p:cNvSpPr/>
            <p:nvPr/>
          </p:nvSpPr>
          <p:spPr>
            <a:xfrm>
              <a:off x="605408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53" name="Rectangle 852"/>
            <p:cNvSpPr/>
            <p:nvPr/>
          </p:nvSpPr>
          <p:spPr>
            <a:xfrm>
              <a:off x="533399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54" name="Rectangle 853"/>
            <p:cNvSpPr/>
            <p:nvPr/>
          </p:nvSpPr>
          <p:spPr>
            <a:xfrm>
              <a:off x="557402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55" name="Straight Connector 854"/>
            <p:cNvCxnSpPr>
              <a:stCxn id="853" idx="3"/>
              <a:endCxn id="854" idx="1"/>
            </p:cNvCxnSpPr>
            <p:nvPr/>
          </p:nvCxnSpPr>
          <p:spPr>
            <a:xfrm>
              <a:off x="550925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6" name="Straight Connector 855"/>
            <p:cNvCxnSpPr>
              <a:stCxn id="854" idx="3"/>
              <a:endCxn id="851" idx="1"/>
            </p:cNvCxnSpPr>
            <p:nvPr/>
          </p:nvCxnSpPr>
          <p:spPr>
            <a:xfrm>
              <a:off x="574928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7" name="Straight Connector 856"/>
            <p:cNvCxnSpPr>
              <a:stCxn id="852" idx="1"/>
              <a:endCxn id="851" idx="3"/>
            </p:cNvCxnSpPr>
            <p:nvPr/>
          </p:nvCxnSpPr>
          <p:spPr>
            <a:xfrm flipH="1">
              <a:off x="598931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58" name="Rectangle 857"/>
            <p:cNvSpPr/>
            <p:nvPr/>
          </p:nvSpPr>
          <p:spPr>
            <a:xfrm>
              <a:off x="581405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59" name="Rectangle 858"/>
            <p:cNvSpPr/>
            <p:nvPr/>
          </p:nvSpPr>
          <p:spPr>
            <a:xfrm>
              <a:off x="605408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0" name="Rectangle 859"/>
            <p:cNvSpPr/>
            <p:nvPr/>
          </p:nvSpPr>
          <p:spPr>
            <a:xfrm>
              <a:off x="533399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1" name="Rectangle 860"/>
            <p:cNvSpPr/>
            <p:nvPr/>
          </p:nvSpPr>
          <p:spPr>
            <a:xfrm>
              <a:off x="557402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62" name="Straight Connector 861"/>
            <p:cNvCxnSpPr>
              <a:stCxn id="860" idx="3"/>
              <a:endCxn id="861" idx="1"/>
            </p:cNvCxnSpPr>
            <p:nvPr/>
          </p:nvCxnSpPr>
          <p:spPr>
            <a:xfrm>
              <a:off x="550925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a:stCxn id="861" idx="3"/>
              <a:endCxn id="858" idx="1"/>
            </p:cNvCxnSpPr>
            <p:nvPr/>
          </p:nvCxnSpPr>
          <p:spPr>
            <a:xfrm>
              <a:off x="574928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a:stCxn id="859" idx="1"/>
              <a:endCxn id="858" idx="3"/>
            </p:cNvCxnSpPr>
            <p:nvPr/>
          </p:nvCxnSpPr>
          <p:spPr>
            <a:xfrm flipH="1">
              <a:off x="598931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65" name="Rectangle 864"/>
            <p:cNvSpPr/>
            <p:nvPr/>
          </p:nvSpPr>
          <p:spPr>
            <a:xfrm>
              <a:off x="581405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6" name="Rectangle 865"/>
            <p:cNvSpPr/>
            <p:nvPr/>
          </p:nvSpPr>
          <p:spPr>
            <a:xfrm>
              <a:off x="605408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7" name="Rectangle 866"/>
            <p:cNvSpPr/>
            <p:nvPr/>
          </p:nvSpPr>
          <p:spPr>
            <a:xfrm>
              <a:off x="533399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8" name="Rectangle 867"/>
            <p:cNvSpPr/>
            <p:nvPr/>
          </p:nvSpPr>
          <p:spPr>
            <a:xfrm>
              <a:off x="557402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69" name="Straight Connector 868"/>
            <p:cNvCxnSpPr>
              <a:stCxn id="867" idx="3"/>
              <a:endCxn id="868" idx="1"/>
            </p:cNvCxnSpPr>
            <p:nvPr/>
          </p:nvCxnSpPr>
          <p:spPr>
            <a:xfrm>
              <a:off x="550925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a:stCxn id="868" idx="3"/>
              <a:endCxn id="865" idx="1"/>
            </p:cNvCxnSpPr>
            <p:nvPr/>
          </p:nvCxnSpPr>
          <p:spPr>
            <a:xfrm>
              <a:off x="574928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1" name="Straight Connector 870"/>
            <p:cNvCxnSpPr>
              <a:stCxn id="866" idx="1"/>
              <a:endCxn id="865" idx="3"/>
            </p:cNvCxnSpPr>
            <p:nvPr/>
          </p:nvCxnSpPr>
          <p:spPr>
            <a:xfrm flipH="1">
              <a:off x="598931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2" name="Straight Connector 871"/>
            <p:cNvCxnSpPr>
              <a:stCxn id="860" idx="2"/>
              <a:endCxn id="867" idx="0"/>
            </p:cNvCxnSpPr>
            <p:nvPr/>
          </p:nvCxnSpPr>
          <p:spPr>
            <a:xfrm>
              <a:off x="542162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3" name="Straight Connector 872"/>
            <p:cNvCxnSpPr>
              <a:stCxn id="861" idx="2"/>
              <a:endCxn id="868" idx="0"/>
            </p:cNvCxnSpPr>
            <p:nvPr/>
          </p:nvCxnSpPr>
          <p:spPr>
            <a:xfrm>
              <a:off x="566165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4" name="Straight Connector 873"/>
            <p:cNvCxnSpPr>
              <a:stCxn id="858" idx="2"/>
              <a:endCxn id="865" idx="0"/>
            </p:cNvCxnSpPr>
            <p:nvPr/>
          </p:nvCxnSpPr>
          <p:spPr>
            <a:xfrm>
              <a:off x="590168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5" name="Straight Connector 874"/>
            <p:cNvCxnSpPr>
              <a:stCxn id="859" idx="2"/>
              <a:endCxn id="866" idx="0"/>
            </p:cNvCxnSpPr>
            <p:nvPr/>
          </p:nvCxnSpPr>
          <p:spPr>
            <a:xfrm>
              <a:off x="614171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6" name="Straight Connector 875"/>
            <p:cNvCxnSpPr>
              <a:stCxn id="845" idx="0"/>
              <a:endCxn id="866" idx="2"/>
            </p:cNvCxnSpPr>
            <p:nvPr/>
          </p:nvCxnSpPr>
          <p:spPr>
            <a:xfrm flipV="1">
              <a:off x="614171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7" name="Straight Connector 876"/>
            <p:cNvCxnSpPr>
              <a:stCxn id="852" idx="0"/>
              <a:endCxn id="845" idx="2"/>
            </p:cNvCxnSpPr>
            <p:nvPr/>
          </p:nvCxnSpPr>
          <p:spPr>
            <a:xfrm flipV="1">
              <a:off x="614171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8" name="Straight Connector 877"/>
            <p:cNvCxnSpPr>
              <a:stCxn id="844" idx="2"/>
              <a:endCxn id="851" idx="0"/>
            </p:cNvCxnSpPr>
            <p:nvPr/>
          </p:nvCxnSpPr>
          <p:spPr>
            <a:xfrm>
              <a:off x="590168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9" name="Straight Connector 878"/>
            <p:cNvCxnSpPr>
              <a:stCxn id="865" idx="2"/>
              <a:endCxn id="844" idx="0"/>
            </p:cNvCxnSpPr>
            <p:nvPr/>
          </p:nvCxnSpPr>
          <p:spPr>
            <a:xfrm>
              <a:off x="590168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0" name="Straight Connector 879"/>
            <p:cNvCxnSpPr>
              <a:stCxn id="868" idx="2"/>
              <a:endCxn id="847" idx="0"/>
            </p:cNvCxnSpPr>
            <p:nvPr/>
          </p:nvCxnSpPr>
          <p:spPr>
            <a:xfrm>
              <a:off x="566165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a:stCxn id="867" idx="2"/>
              <a:endCxn id="846" idx="0"/>
            </p:cNvCxnSpPr>
            <p:nvPr/>
          </p:nvCxnSpPr>
          <p:spPr>
            <a:xfrm>
              <a:off x="542162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a:stCxn id="846" idx="2"/>
              <a:endCxn id="853" idx="0"/>
            </p:cNvCxnSpPr>
            <p:nvPr/>
          </p:nvCxnSpPr>
          <p:spPr>
            <a:xfrm>
              <a:off x="542162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a:stCxn id="847" idx="2"/>
              <a:endCxn id="854" idx="0"/>
            </p:cNvCxnSpPr>
            <p:nvPr/>
          </p:nvCxnSpPr>
          <p:spPr>
            <a:xfrm>
              <a:off x="566165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84" name="Rectangle 883"/>
            <p:cNvSpPr/>
            <p:nvPr/>
          </p:nvSpPr>
          <p:spPr>
            <a:xfrm>
              <a:off x="677036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85" name="Rectangle 884"/>
            <p:cNvSpPr/>
            <p:nvPr/>
          </p:nvSpPr>
          <p:spPr>
            <a:xfrm>
              <a:off x="701039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86" name="Rectangle 885"/>
            <p:cNvSpPr/>
            <p:nvPr/>
          </p:nvSpPr>
          <p:spPr>
            <a:xfrm>
              <a:off x="629030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87" name="Rectangle 886"/>
            <p:cNvSpPr/>
            <p:nvPr/>
          </p:nvSpPr>
          <p:spPr>
            <a:xfrm>
              <a:off x="6530339" y="413385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88" name="Straight Connector 887"/>
            <p:cNvCxnSpPr>
              <a:stCxn id="886" idx="3"/>
              <a:endCxn id="887" idx="1"/>
            </p:cNvCxnSpPr>
            <p:nvPr/>
          </p:nvCxnSpPr>
          <p:spPr>
            <a:xfrm>
              <a:off x="646556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9" name="Straight Connector 888"/>
            <p:cNvCxnSpPr>
              <a:stCxn id="887" idx="3"/>
              <a:endCxn id="884" idx="1"/>
            </p:cNvCxnSpPr>
            <p:nvPr/>
          </p:nvCxnSpPr>
          <p:spPr>
            <a:xfrm>
              <a:off x="670559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0" name="Straight Connector 889"/>
            <p:cNvCxnSpPr>
              <a:stCxn id="885" idx="1"/>
              <a:endCxn id="884" idx="3"/>
            </p:cNvCxnSpPr>
            <p:nvPr/>
          </p:nvCxnSpPr>
          <p:spPr>
            <a:xfrm flipH="1">
              <a:off x="6945629" y="422148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91" name="Rectangle 890"/>
            <p:cNvSpPr/>
            <p:nvPr/>
          </p:nvSpPr>
          <p:spPr>
            <a:xfrm>
              <a:off x="677036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92" name="Rectangle 891"/>
            <p:cNvSpPr/>
            <p:nvPr/>
          </p:nvSpPr>
          <p:spPr>
            <a:xfrm>
              <a:off x="701039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93" name="Rectangle 892"/>
            <p:cNvSpPr/>
            <p:nvPr/>
          </p:nvSpPr>
          <p:spPr>
            <a:xfrm>
              <a:off x="629030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94" name="Rectangle 893"/>
            <p:cNvSpPr/>
            <p:nvPr/>
          </p:nvSpPr>
          <p:spPr>
            <a:xfrm>
              <a:off x="6530339" y="437007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895" name="Straight Connector 894"/>
            <p:cNvCxnSpPr>
              <a:stCxn id="893" idx="3"/>
              <a:endCxn id="894" idx="1"/>
            </p:cNvCxnSpPr>
            <p:nvPr/>
          </p:nvCxnSpPr>
          <p:spPr>
            <a:xfrm>
              <a:off x="646556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6" name="Straight Connector 895"/>
            <p:cNvCxnSpPr>
              <a:stCxn id="894" idx="3"/>
              <a:endCxn id="891" idx="1"/>
            </p:cNvCxnSpPr>
            <p:nvPr/>
          </p:nvCxnSpPr>
          <p:spPr>
            <a:xfrm>
              <a:off x="670559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7" name="Straight Connector 896"/>
            <p:cNvCxnSpPr>
              <a:stCxn id="892" idx="1"/>
              <a:endCxn id="891" idx="3"/>
            </p:cNvCxnSpPr>
            <p:nvPr/>
          </p:nvCxnSpPr>
          <p:spPr>
            <a:xfrm flipH="1">
              <a:off x="6945629" y="445770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98" name="Rectangle 897"/>
            <p:cNvSpPr/>
            <p:nvPr/>
          </p:nvSpPr>
          <p:spPr>
            <a:xfrm>
              <a:off x="677036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99" name="Rectangle 898"/>
            <p:cNvSpPr/>
            <p:nvPr/>
          </p:nvSpPr>
          <p:spPr>
            <a:xfrm>
              <a:off x="701039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0" name="Rectangle 899"/>
            <p:cNvSpPr/>
            <p:nvPr/>
          </p:nvSpPr>
          <p:spPr>
            <a:xfrm>
              <a:off x="629030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1" name="Rectangle 900"/>
            <p:cNvSpPr/>
            <p:nvPr/>
          </p:nvSpPr>
          <p:spPr>
            <a:xfrm>
              <a:off x="6530339" y="366141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902" name="Straight Connector 901"/>
            <p:cNvCxnSpPr>
              <a:stCxn id="900" idx="3"/>
              <a:endCxn id="901" idx="1"/>
            </p:cNvCxnSpPr>
            <p:nvPr/>
          </p:nvCxnSpPr>
          <p:spPr>
            <a:xfrm>
              <a:off x="646556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a:stCxn id="901" idx="3"/>
              <a:endCxn id="898" idx="1"/>
            </p:cNvCxnSpPr>
            <p:nvPr/>
          </p:nvCxnSpPr>
          <p:spPr>
            <a:xfrm>
              <a:off x="670559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a:stCxn id="899" idx="1"/>
              <a:endCxn id="898" idx="3"/>
            </p:cNvCxnSpPr>
            <p:nvPr/>
          </p:nvCxnSpPr>
          <p:spPr>
            <a:xfrm flipH="1">
              <a:off x="6945629" y="374904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05" name="Rectangle 904"/>
            <p:cNvSpPr/>
            <p:nvPr/>
          </p:nvSpPr>
          <p:spPr>
            <a:xfrm>
              <a:off x="677036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6" name="Rectangle 905"/>
            <p:cNvSpPr/>
            <p:nvPr/>
          </p:nvSpPr>
          <p:spPr>
            <a:xfrm>
              <a:off x="701039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7" name="Rectangle 906"/>
            <p:cNvSpPr/>
            <p:nvPr/>
          </p:nvSpPr>
          <p:spPr>
            <a:xfrm>
              <a:off x="629030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8" name="Rectangle 907"/>
            <p:cNvSpPr/>
            <p:nvPr/>
          </p:nvSpPr>
          <p:spPr>
            <a:xfrm>
              <a:off x="6530339" y="3897630"/>
              <a:ext cx="175260" cy="175260"/>
            </a:xfrm>
            <a:prstGeom prst="rect">
              <a:avLst/>
            </a:prstGeom>
            <a:solidFill>
              <a:schemeClr val="tx1">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909" name="Straight Connector 908"/>
            <p:cNvCxnSpPr>
              <a:stCxn id="907" idx="3"/>
              <a:endCxn id="908" idx="1"/>
            </p:cNvCxnSpPr>
            <p:nvPr/>
          </p:nvCxnSpPr>
          <p:spPr>
            <a:xfrm>
              <a:off x="646556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0" name="Straight Connector 909"/>
            <p:cNvCxnSpPr>
              <a:stCxn id="908" idx="3"/>
              <a:endCxn id="905" idx="1"/>
            </p:cNvCxnSpPr>
            <p:nvPr/>
          </p:nvCxnSpPr>
          <p:spPr>
            <a:xfrm>
              <a:off x="670559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1" name="Straight Connector 910"/>
            <p:cNvCxnSpPr>
              <a:stCxn id="906" idx="1"/>
              <a:endCxn id="905" idx="3"/>
            </p:cNvCxnSpPr>
            <p:nvPr/>
          </p:nvCxnSpPr>
          <p:spPr>
            <a:xfrm flipH="1">
              <a:off x="6945629" y="3985260"/>
              <a:ext cx="647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2" name="Straight Connector 911"/>
            <p:cNvCxnSpPr>
              <a:stCxn id="900" idx="2"/>
              <a:endCxn id="907" idx="0"/>
            </p:cNvCxnSpPr>
            <p:nvPr/>
          </p:nvCxnSpPr>
          <p:spPr>
            <a:xfrm>
              <a:off x="637793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3" name="Straight Connector 912"/>
            <p:cNvCxnSpPr>
              <a:stCxn id="901" idx="2"/>
              <a:endCxn id="908" idx="0"/>
            </p:cNvCxnSpPr>
            <p:nvPr/>
          </p:nvCxnSpPr>
          <p:spPr>
            <a:xfrm>
              <a:off x="661796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4" name="Straight Connector 913"/>
            <p:cNvCxnSpPr>
              <a:stCxn id="898" idx="2"/>
              <a:endCxn id="905" idx="0"/>
            </p:cNvCxnSpPr>
            <p:nvPr/>
          </p:nvCxnSpPr>
          <p:spPr>
            <a:xfrm>
              <a:off x="685799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5" name="Straight Connector 914"/>
            <p:cNvCxnSpPr>
              <a:stCxn id="899" idx="2"/>
              <a:endCxn id="906" idx="0"/>
            </p:cNvCxnSpPr>
            <p:nvPr/>
          </p:nvCxnSpPr>
          <p:spPr>
            <a:xfrm>
              <a:off x="7098029" y="383667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6" name="Straight Connector 915"/>
            <p:cNvCxnSpPr>
              <a:stCxn id="885" idx="0"/>
              <a:endCxn id="906" idx="2"/>
            </p:cNvCxnSpPr>
            <p:nvPr/>
          </p:nvCxnSpPr>
          <p:spPr>
            <a:xfrm flipV="1">
              <a:off x="709802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a:stCxn id="892" idx="0"/>
              <a:endCxn id="885" idx="2"/>
            </p:cNvCxnSpPr>
            <p:nvPr/>
          </p:nvCxnSpPr>
          <p:spPr>
            <a:xfrm flipV="1">
              <a:off x="709802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a:stCxn id="884" idx="2"/>
              <a:endCxn id="891" idx="0"/>
            </p:cNvCxnSpPr>
            <p:nvPr/>
          </p:nvCxnSpPr>
          <p:spPr>
            <a:xfrm>
              <a:off x="685799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a:stCxn id="905" idx="2"/>
              <a:endCxn id="884" idx="0"/>
            </p:cNvCxnSpPr>
            <p:nvPr/>
          </p:nvCxnSpPr>
          <p:spPr>
            <a:xfrm>
              <a:off x="685799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a:stCxn id="908" idx="2"/>
              <a:endCxn id="887" idx="0"/>
            </p:cNvCxnSpPr>
            <p:nvPr/>
          </p:nvCxnSpPr>
          <p:spPr>
            <a:xfrm>
              <a:off x="661796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a:stCxn id="907" idx="2"/>
              <a:endCxn id="886" idx="0"/>
            </p:cNvCxnSpPr>
            <p:nvPr/>
          </p:nvCxnSpPr>
          <p:spPr>
            <a:xfrm>
              <a:off x="6377939" y="407289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a:stCxn id="886" idx="2"/>
              <a:endCxn id="893" idx="0"/>
            </p:cNvCxnSpPr>
            <p:nvPr/>
          </p:nvCxnSpPr>
          <p:spPr>
            <a:xfrm>
              <a:off x="637793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a:stCxn id="887" idx="2"/>
              <a:endCxn id="894" idx="0"/>
            </p:cNvCxnSpPr>
            <p:nvPr/>
          </p:nvCxnSpPr>
          <p:spPr>
            <a:xfrm>
              <a:off x="6617969" y="4309110"/>
              <a:ext cx="0" cy="609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a:stCxn id="900" idx="1"/>
              <a:endCxn id="859" idx="3"/>
            </p:cNvCxnSpPr>
            <p:nvPr/>
          </p:nvCxnSpPr>
          <p:spPr>
            <a:xfrm flipH="1">
              <a:off x="6229349" y="374904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5" name="Straight Connector 924"/>
            <p:cNvCxnSpPr>
              <a:stCxn id="907" idx="1"/>
              <a:endCxn id="866" idx="3"/>
            </p:cNvCxnSpPr>
            <p:nvPr/>
          </p:nvCxnSpPr>
          <p:spPr>
            <a:xfrm flipH="1">
              <a:off x="6229349" y="398526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6" name="Straight Connector 925"/>
            <p:cNvCxnSpPr>
              <a:stCxn id="886" idx="1"/>
              <a:endCxn id="845" idx="3"/>
            </p:cNvCxnSpPr>
            <p:nvPr/>
          </p:nvCxnSpPr>
          <p:spPr>
            <a:xfrm flipH="1">
              <a:off x="6229349" y="422148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7" name="Straight Connector 926"/>
            <p:cNvCxnSpPr>
              <a:stCxn id="893" idx="1"/>
              <a:endCxn id="852" idx="3"/>
            </p:cNvCxnSpPr>
            <p:nvPr/>
          </p:nvCxnSpPr>
          <p:spPr>
            <a:xfrm flipH="1">
              <a:off x="6229349" y="4457700"/>
              <a:ext cx="60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8" name="Straight Connector 927"/>
            <p:cNvCxnSpPr>
              <a:stCxn id="815" idx="3"/>
              <a:endCxn id="860" idx="1"/>
            </p:cNvCxnSpPr>
            <p:nvPr/>
          </p:nvCxnSpPr>
          <p:spPr>
            <a:xfrm>
              <a:off x="5265420" y="374904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9" name="Straight Connector 928"/>
            <p:cNvCxnSpPr>
              <a:stCxn id="822" idx="3"/>
              <a:endCxn id="867" idx="1"/>
            </p:cNvCxnSpPr>
            <p:nvPr/>
          </p:nvCxnSpPr>
          <p:spPr>
            <a:xfrm>
              <a:off x="5265420" y="398526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0" name="Straight Connector 929"/>
            <p:cNvCxnSpPr>
              <a:stCxn id="801" idx="3"/>
              <a:endCxn id="846" idx="1"/>
            </p:cNvCxnSpPr>
            <p:nvPr/>
          </p:nvCxnSpPr>
          <p:spPr>
            <a:xfrm>
              <a:off x="5265420" y="422148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1" name="Straight Connector 930"/>
            <p:cNvCxnSpPr>
              <a:stCxn id="808" idx="3"/>
              <a:endCxn id="853" idx="1"/>
            </p:cNvCxnSpPr>
            <p:nvPr/>
          </p:nvCxnSpPr>
          <p:spPr>
            <a:xfrm>
              <a:off x="5265420" y="4457700"/>
              <a:ext cx="6857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2" name="Straight Connector 931"/>
            <p:cNvCxnSpPr>
              <a:stCxn id="769" idx="2"/>
              <a:endCxn id="604" idx="0"/>
            </p:cNvCxnSpPr>
            <p:nvPr/>
          </p:nvCxnSpPr>
          <p:spPr>
            <a:xfrm>
              <a:off x="350139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3" name="Straight Connector 932"/>
            <p:cNvCxnSpPr>
              <a:stCxn id="770" idx="2"/>
              <a:endCxn id="605" idx="0"/>
            </p:cNvCxnSpPr>
            <p:nvPr/>
          </p:nvCxnSpPr>
          <p:spPr>
            <a:xfrm>
              <a:off x="374142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4" name="Straight Connector 933"/>
            <p:cNvCxnSpPr>
              <a:stCxn id="767" idx="2"/>
              <a:endCxn id="602" idx="0"/>
            </p:cNvCxnSpPr>
            <p:nvPr/>
          </p:nvCxnSpPr>
          <p:spPr>
            <a:xfrm>
              <a:off x="398145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a:stCxn id="768" idx="2"/>
              <a:endCxn id="603" idx="0"/>
            </p:cNvCxnSpPr>
            <p:nvPr/>
          </p:nvCxnSpPr>
          <p:spPr>
            <a:xfrm>
              <a:off x="422148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a:stCxn id="809" idx="2"/>
              <a:endCxn id="644" idx="0"/>
            </p:cNvCxnSpPr>
            <p:nvPr/>
          </p:nvCxnSpPr>
          <p:spPr>
            <a:xfrm>
              <a:off x="445770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a:stCxn id="810" idx="2"/>
              <a:endCxn id="645" idx="0"/>
            </p:cNvCxnSpPr>
            <p:nvPr/>
          </p:nvCxnSpPr>
          <p:spPr>
            <a:xfrm>
              <a:off x="469773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a:stCxn id="807" idx="2"/>
              <a:endCxn id="642" idx="0"/>
            </p:cNvCxnSpPr>
            <p:nvPr/>
          </p:nvCxnSpPr>
          <p:spPr>
            <a:xfrm>
              <a:off x="493776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a:stCxn id="808" idx="2"/>
              <a:endCxn id="643" idx="0"/>
            </p:cNvCxnSpPr>
            <p:nvPr/>
          </p:nvCxnSpPr>
          <p:spPr>
            <a:xfrm>
              <a:off x="5177790"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a:stCxn id="853" idx="2"/>
              <a:endCxn id="688" idx="0"/>
            </p:cNvCxnSpPr>
            <p:nvPr/>
          </p:nvCxnSpPr>
          <p:spPr>
            <a:xfrm>
              <a:off x="542162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a:stCxn id="854" idx="2"/>
              <a:endCxn id="689" idx="0"/>
            </p:cNvCxnSpPr>
            <p:nvPr/>
          </p:nvCxnSpPr>
          <p:spPr>
            <a:xfrm>
              <a:off x="566165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a:stCxn id="851" idx="2"/>
              <a:endCxn id="686" idx="0"/>
            </p:cNvCxnSpPr>
            <p:nvPr/>
          </p:nvCxnSpPr>
          <p:spPr>
            <a:xfrm>
              <a:off x="590168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3" name="Straight Connector 942"/>
            <p:cNvCxnSpPr>
              <a:stCxn id="852" idx="2"/>
              <a:endCxn id="687" idx="0"/>
            </p:cNvCxnSpPr>
            <p:nvPr/>
          </p:nvCxnSpPr>
          <p:spPr>
            <a:xfrm>
              <a:off x="614171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4" name="Straight Connector 943"/>
            <p:cNvCxnSpPr>
              <a:stCxn id="893" idx="2"/>
              <a:endCxn id="728" idx="0"/>
            </p:cNvCxnSpPr>
            <p:nvPr/>
          </p:nvCxnSpPr>
          <p:spPr>
            <a:xfrm>
              <a:off x="637793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5" name="Straight Connector 944"/>
            <p:cNvCxnSpPr>
              <a:stCxn id="894" idx="2"/>
              <a:endCxn id="729" idx="0"/>
            </p:cNvCxnSpPr>
            <p:nvPr/>
          </p:nvCxnSpPr>
          <p:spPr>
            <a:xfrm>
              <a:off x="661796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6" name="Straight Connector 945"/>
            <p:cNvCxnSpPr>
              <a:stCxn id="891" idx="2"/>
              <a:endCxn id="726" idx="0"/>
            </p:cNvCxnSpPr>
            <p:nvPr/>
          </p:nvCxnSpPr>
          <p:spPr>
            <a:xfrm>
              <a:off x="685799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7" name="Straight Connector 946"/>
            <p:cNvCxnSpPr>
              <a:stCxn id="892" idx="2"/>
              <a:endCxn id="727" idx="0"/>
            </p:cNvCxnSpPr>
            <p:nvPr/>
          </p:nvCxnSpPr>
          <p:spPr>
            <a:xfrm>
              <a:off x="7098029" y="4545330"/>
              <a:ext cx="0" cy="83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4" name="Straight Connector 963"/>
            <p:cNvCxnSpPr>
              <a:stCxn id="103" idx="2"/>
              <a:endCxn id="776" idx="0"/>
            </p:cNvCxnSpPr>
            <p:nvPr/>
          </p:nvCxnSpPr>
          <p:spPr>
            <a:xfrm>
              <a:off x="350139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7" name="Straight Connector 966"/>
            <p:cNvCxnSpPr>
              <a:stCxn id="104" idx="2"/>
              <a:endCxn id="777" idx="0"/>
            </p:cNvCxnSpPr>
            <p:nvPr/>
          </p:nvCxnSpPr>
          <p:spPr>
            <a:xfrm>
              <a:off x="374142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0" name="Straight Connector 969"/>
            <p:cNvCxnSpPr>
              <a:stCxn id="101" idx="2"/>
              <a:endCxn id="774" idx="0"/>
            </p:cNvCxnSpPr>
            <p:nvPr/>
          </p:nvCxnSpPr>
          <p:spPr>
            <a:xfrm>
              <a:off x="398145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3" name="Straight Connector 972"/>
            <p:cNvCxnSpPr>
              <a:stCxn id="102" idx="2"/>
              <a:endCxn id="775" idx="0"/>
            </p:cNvCxnSpPr>
            <p:nvPr/>
          </p:nvCxnSpPr>
          <p:spPr>
            <a:xfrm>
              <a:off x="422148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6" name="Straight Connector 975"/>
            <p:cNvCxnSpPr>
              <a:stCxn id="143" idx="2"/>
              <a:endCxn id="816" idx="0"/>
            </p:cNvCxnSpPr>
            <p:nvPr/>
          </p:nvCxnSpPr>
          <p:spPr>
            <a:xfrm>
              <a:off x="445770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9" name="Straight Connector 978"/>
            <p:cNvCxnSpPr>
              <a:stCxn id="144" idx="2"/>
              <a:endCxn id="817" idx="0"/>
            </p:cNvCxnSpPr>
            <p:nvPr/>
          </p:nvCxnSpPr>
          <p:spPr>
            <a:xfrm>
              <a:off x="469773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2" name="Straight Connector 981"/>
            <p:cNvCxnSpPr>
              <a:stCxn id="141" idx="2"/>
              <a:endCxn id="814" idx="0"/>
            </p:cNvCxnSpPr>
            <p:nvPr/>
          </p:nvCxnSpPr>
          <p:spPr>
            <a:xfrm>
              <a:off x="493776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5" name="Straight Connector 984"/>
            <p:cNvCxnSpPr>
              <a:stCxn id="142" idx="2"/>
              <a:endCxn id="815" idx="0"/>
            </p:cNvCxnSpPr>
            <p:nvPr/>
          </p:nvCxnSpPr>
          <p:spPr>
            <a:xfrm>
              <a:off x="5177790"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8" name="Straight Connector 987"/>
            <p:cNvCxnSpPr>
              <a:stCxn id="196" idx="2"/>
              <a:endCxn id="860" idx="0"/>
            </p:cNvCxnSpPr>
            <p:nvPr/>
          </p:nvCxnSpPr>
          <p:spPr>
            <a:xfrm>
              <a:off x="542162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1" name="Straight Connector 990"/>
            <p:cNvCxnSpPr>
              <a:stCxn id="197" idx="2"/>
              <a:endCxn id="861" idx="0"/>
            </p:cNvCxnSpPr>
            <p:nvPr/>
          </p:nvCxnSpPr>
          <p:spPr>
            <a:xfrm>
              <a:off x="566165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4" name="Straight Connector 993"/>
            <p:cNvCxnSpPr>
              <a:stCxn id="194" idx="2"/>
              <a:endCxn id="858" idx="0"/>
            </p:cNvCxnSpPr>
            <p:nvPr/>
          </p:nvCxnSpPr>
          <p:spPr>
            <a:xfrm>
              <a:off x="590168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7" name="Straight Connector 996"/>
            <p:cNvCxnSpPr>
              <a:stCxn id="195" idx="2"/>
              <a:endCxn id="859" idx="0"/>
            </p:cNvCxnSpPr>
            <p:nvPr/>
          </p:nvCxnSpPr>
          <p:spPr>
            <a:xfrm>
              <a:off x="614171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0" name="Straight Connector 999"/>
            <p:cNvCxnSpPr>
              <a:stCxn id="236" idx="2"/>
              <a:endCxn id="900" idx="0"/>
            </p:cNvCxnSpPr>
            <p:nvPr/>
          </p:nvCxnSpPr>
          <p:spPr>
            <a:xfrm>
              <a:off x="637793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3" name="Straight Connector 1002"/>
            <p:cNvCxnSpPr>
              <a:stCxn id="237" idx="2"/>
              <a:endCxn id="901" idx="0"/>
            </p:cNvCxnSpPr>
            <p:nvPr/>
          </p:nvCxnSpPr>
          <p:spPr>
            <a:xfrm>
              <a:off x="661796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6" name="Straight Connector 1005"/>
            <p:cNvCxnSpPr>
              <a:stCxn id="234" idx="2"/>
              <a:endCxn id="898" idx="0"/>
            </p:cNvCxnSpPr>
            <p:nvPr/>
          </p:nvCxnSpPr>
          <p:spPr>
            <a:xfrm>
              <a:off x="685799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9" name="Straight Connector 1008"/>
            <p:cNvCxnSpPr>
              <a:stCxn id="235" idx="2"/>
              <a:endCxn id="899" idx="0"/>
            </p:cNvCxnSpPr>
            <p:nvPr/>
          </p:nvCxnSpPr>
          <p:spPr>
            <a:xfrm>
              <a:off x="7098029" y="3589020"/>
              <a:ext cx="0" cy="7239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34" name="Rectangle 1033"/>
          <p:cNvSpPr/>
          <p:nvPr/>
        </p:nvSpPr>
        <p:spPr>
          <a:xfrm>
            <a:off x="976420" y="3260404"/>
            <a:ext cx="7184600" cy="1600200"/>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How can we </a:t>
            </a:r>
            <a:r>
              <a:rPr lang="en-US" sz="3200" dirty="0">
                <a:solidFill>
                  <a:schemeClr val="tx1"/>
                </a:solidFill>
              </a:rPr>
              <a:t>create larger synthetic workloads </a:t>
            </a:r>
            <a:r>
              <a:rPr lang="en-US" sz="3200" dirty="0" smtClean="0">
                <a:solidFill>
                  <a:schemeClr val="tx1"/>
                </a:solidFill>
              </a:rPr>
              <a:t>that look like the real workload?</a:t>
            </a:r>
            <a:endParaRPr lang="en-US" sz="3200" dirty="0">
              <a:solidFill>
                <a:schemeClr val="tx1"/>
              </a:solidFill>
            </a:endParaRPr>
          </a:p>
        </p:txBody>
      </p:sp>
    </p:spTree>
    <p:extLst>
      <p:ext uri="{BB962C8B-B14F-4D97-AF65-F5344CB8AC3E}">
        <p14:creationId xmlns:p14="http://schemas.microsoft.com/office/powerpoint/2010/main" val="23547288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33">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3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3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a:t>Our Methodology: </a:t>
            </a:r>
            <a:r>
              <a:rPr lang="en-US" dirty="0" smtClean="0"/>
              <a:t>APU-SynFull</a:t>
            </a:r>
            <a:endParaRPr lang="en-US" dirty="0"/>
          </a:p>
        </p:txBody>
      </p:sp>
      <p:sp>
        <p:nvSpPr>
          <p:cNvPr id="64" name="Content Placeholder 63"/>
          <p:cNvSpPr>
            <a:spLocks noGrp="1"/>
          </p:cNvSpPr>
          <p:nvPr>
            <p:ph idx="1"/>
          </p:nvPr>
        </p:nvSpPr>
        <p:spPr>
          <a:xfrm>
            <a:off x="274388" y="3226979"/>
            <a:ext cx="4308629" cy="2710903"/>
          </a:xfrm>
        </p:spPr>
        <p:txBody>
          <a:bodyPr/>
          <a:lstStyle/>
          <a:p>
            <a:r>
              <a:rPr lang="en-US" dirty="0" smtClean="0"/>
              <a:t>Spatial Distribution</a:t>
            </a:r>
          </a:p>
          <a:p>
            <a:pPr lvl="1"/>
            <a:r>
              <a:rPr lang="en-US" dirty="0" smtClean="0"/>
              <a:t>Probability of </a:t>
            </a:r>
          </a:p>
          <a:p>
            <a:pPr lvl="2"/>
            <a:r>
              <a:rPr lang="en-US" dirty="0" smtClean="0"/>
              <a:t>Source node sending a message, and</a:t>
            </a:r>
          </a:p>
          <a:p>
            <a:pPr lvl="2"/>
            <a:r>
              <a:rPr lang="en-US" dirty="0" smtClean="0"/>
              <a:t>Destination node receiving a message</a:t>
            </a:r>
            <a:endParaRPr lang="en-US" dirty="0"/>
          </a:p>
        </p:txBody>
      </p:sp>
      <p:sp>
        <p:nvSpPr>
          <p:cNvPr id="65" name="Text Placeholder 64"/>
          <p:cNvSpPr>
            <a:spLocks noGrp="1"/>
          </p:cNvSpPr>
          <p:nvPr>
            <p:ph type="body" sz="quarter" idx="10"/>
          </p:nvPr>
        </p:nvSpPr>
        <p:spPr>
          <a:solidFill>
            <a:schemeClr val="bg1">
              <a:lumMod val="85000"/>
            </a:schemeClr>
          </a:solidFill>
          <a:ln>
            <a:solidFill>
              <a:schemeClr val="tx1"/>
            </a:solidFill>
          </a:ln>
        </p:spPr>
        <p:txBody>
          <a:bodyPr/>
          <a:lstStyle/>
          <a:p>
            <a:r>
              <a:rPr lang="en-US" dirty="0" smtClean="0"/>
              <a:t>4 - Trace Extrapolation</a:t>
            </a:r>
            <a:endParaRPr lang="en-US" dirty="0"/>
          </a:p>
        </p:txBody>
      </p:sp>
      <p:sp>
        <p:nvSpPr>
          <p:cNvPr id="5" name="Flowchart: Document 4"/>
          <p:cNvSpPr/>
          <p:nvPr/>
        </p:nvSpPr>
        <p:spPr>
          <a:xfrm>
            <a:off x="689282" y="1450991"/>
            <a:ext cx="961900" cy="586242"/>
          </a:xfrm>
          <a:prstGeom prst="flowChartDocument">
            <a:avLst/>
          </a:prstGeom>
          <a:solidFill>
            <a:schemeClr val="accent2">
              <a:lumMod val="40000"/>
              <a:lumOff val="6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smtClean="0"/>
              <a:t>8-node</a:t>
            </a:r>
            <a:endParaRPr lang="en-US" sz="1600" b="1" dirty="0"/>
          </a:p>
        </p:txBody>
      </p:sp>
      <p:sp>
        <p:nvSpPr>
          <p:cNvPr id="13" name="Rounded Rectangle 12"/>
          <p:cNvSpPr/>
          <p:nvPr/>
        </p:nvSpPr>
        <p:spPr>
          <a:xfrm>
            <a:off x="2505787" y="1648462"/>
            <a:ext cx="2205502" cy="1110643"/>
          </a:xfrm>
          <a:prstGeom prst="roundRect">
            <a:avLst/>
          </a:prstGeom>
          <a:solidFill>
            <a:schemeClr val="accent3"/>
          </a:solidFill>
          <a:ln>
            <a:solidFill>
              <a:schemeClr val="accent3">
                <a:lumMod val="50000"/>
              </a:schemeClr>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Traffic Extrapolation</a:t>
            </a:r>
          </a:p>
          <a:p>
            <a:pPr marL="285750" indent="-285750">
              <a:buFont typeface="Arial" panose="020B0604020202020204" pitchFamily="34" charset="0"/>
              <a:buChar char="•"/>
            </a:pPr>
            <a:r>
              <a:rPr lang="en-US" b="1" dirty="0" smtClean="0">
                <a:solidFill>
                  <a:schemeClr val="tx1"/>
                </a:solidFill>
              </a:rPr>
              <a:t>Spatial</a:t>
            </a:r>
          </a:p>
          <a:p>
            <a:pPr marL="285750" indent="-285750">
              <a:buFont typeface="Arial" panose="020B0604020202020204" pitchFamily="34" charset="0"/>
              <a:buChar char="•"/>
            </a:pPr>
            <a:r>
              <a:rPr lang="en-US" b="1" dirty="0" smtClean="0">
                <a:solidFill>
                  <a:schemeClr val="tx1"/>
                </a:solidFill>
              </a:rPr>
              <a:t>Temporal</a:t>
            </a:r>
            <a:endParaRPr lang="en-US" b="1" dirty="0">
              <a:solidFill>
                <a:schemeClr val="tx1"/>
              </a:solidFill>
            </a:endParaRPr>
          </a:p>
        </p:txBody>
      </p:sp>
      <p:sp>
        <p:nvSpPr>
          <p:cNvPr id="15" name="Right Arrow 14"/>
          <p:cNvSpPr/>
          <p:nvPr/>
        </p:nvSpPr>
        <p:spPr>
          <a:xfrm>
            <a:off x="1739559" y="2041623"/>
            <a:ext cx="609600" cy="444945"/>
          </a:xfrm>
          <a:prstGeom prst="rightArrow">
            <a:avLst/>
          </a:prstGeom>
          <a:solidFill>
            <a:srgbClr val="00B0F0"/>
          </a:solidFill>
          <a:ln>
            <a:solidFill>
              <a:schemeClr val="accent3">
                <a:lumMod val="5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solidFill>
                <a:schemeClr val="tx1"/>
              </a:solidFill>
            </a:endParaRPr>
          </a:p>
        </p:txBody>
      </p:sp>
      <p:sp>
        <p:nvSpPr>
          <p:cNvPr id="19" name="Flowchart: Document 18"/>
          <p:cNvSpPr/>
          <p:nvPr/>
        </p:nvSpPr>
        <p:spPr>
          <a:xfrm>
            <a:off x="7869262" y="1744112"/>
            <a:ext cx="1104441" cy="1252427"/>
          </a:xfrm>
          <a:prstGeom prst="flowChartDocument">
            <a:avLst/>
          </a:prstGeom>
          <a:solidFill>
            <a:schemeClr val="accent2">
              <a:lumMod val="20000"/>
              <a:lumOff val="8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b="1" dirty="0"/>
              <a:t>128-node</a:t>
            </a:r>
          </a:p>
          <a:p>
            <a:pPr algn="ctr"/>
            <a:r>
              <a:rPr lang="en-US" b="1" dirty="0"/>
              <a:t>Model</a:t>
            </a:r>
          </a:p>
          <a:p>
            <a:pPr algn="ctr"/>
            <a:r>
              <a:rPr lang="en-US" b="1" dirty="0"/>
              <a:t>File</a:t>
            </a:r>
          </a:p>
        </p:txBody>
      </p:sp>
      <p:sp>
        <p:nvSpPr>
          <p:cNvPr id="20" name="Flowchart: Document 19"/>
          <p:cNvSpPr/>
          <p:nvPr/>
        </p:nvSpPr>
        <p:spPr>
          <a:xfrm>
            <a:off x="575773" y="1804245"/>
            <a:ext cx="961900" cy="586242"/>
          </a:xfrm>
          <a:prstGeom prst="flowChartDocument">
            <a:avLst/>
          </a:prstGeom>
          <a:solidFill>
            <a:schemeClr val="accent2">
              <a:lumMod val="40000"/>
              <a:lumOff val="6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smtClean="0"/>
              <a:t>16-node</a:t>
            </a:r>
            <a:endParaRPr lang="en-US" sz="1600" b="1" dirty="0"/>
          </a:p>
        </p:txBody>
      </p:sp>
      <p:sp>
        <p:nvSpPr>
          <p:cNvPr id="21" name="Flowchart: Document 20"/>
          <p:cNvSpPr/>
          <p:nvPr/>
        </p:nvSpPr>
        <p:spPr>
          <a:xfrm>
            <a:off x="462264" y="2172864"/>
            <a:ext cx="961900" cy="586242"/>
          </a:xfrm>
          <a:prstGeom prst="flowChartDocument">
            <a:avLst/>
          </a:prstGeom>
          <a:solidFill>
            <a:schemeClr val="accent2">
              <a:lumMod val="40000"/>
              <a:lumOff val="6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smtClean="0"/>
              <a:t>32-node</a:t>
            </a:r>
            <a:endParaRPr lang="en-US" sz="1600" b="1" dirty="0"/>
          </a:p>
        </p:txBody>
      </p:sp>
      <p:sp>
        <p:nvSpPr>
          <p:cNvPr id="22" name="Flowchart: Document 21"/>
          <p:cNvSpPr/>
          <p:nvPr/>
        </p:nvSpPr>
        <p:spPr>
          <a:xfrm>
            <a:off x="357742" y="2526118"/>
            <a:ext cx="961900" cy="586242"/>
          </a:xfrm>
          <a:prstGeom prst="flowChartDocument">
            <a:avLst/>
          </a:prstGeom>
          <a:solidFill>
            <a:schemeClr val="accent2">
              <a:lumMod val="40000"/>
              <a:lumOff val="6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smtClean="0"/>
              <a:t>64-node</a:t>
            </a:r>
            <a:endParaRPr lang="en-US" sz="1600" b="1" dirty="0"/>
          </a:p>
        </p:txBody>
      </p:sp>
      <p:sp>
        <p:nvSpPr>
          <p:cNvPr id="23" name="Flowchart: Document 22"/>
          <p:cNvSpPr/>
          <p:nvPr/>
        </p:nvSpPr>
        <p:spPr>
          <a:xfrm>
            <a:off x="5805957" y="1978094"/>
            <a:ext cx="1004160" cy="586242"/>
          </a:xfrm>
          <a:prstGeom prst="flowChartDocument">
            <a:avLst/>
          </a:prstGeom>
          <a:solidFill>
            <a:schemeClr val="accent2">
              <a:lumMod val="40000"/>
              <a:lumOff val="60000"/>
            </a:schemeClr>
          </a:solidFill>
          <a:ln w="31750">
            <a:solidFill>
              <a:schemeClr val="accent2"/>
            </a:solidFill>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b="1" dirty="0" smtClean="0"/>
              <a:t>128-node</a:t>
            </a:r>
            <a:endParaRPr lang="en-US" sz="1600" b="1" dirty="0"/>
          </a:p>
        </p:txBody>
      </p:sp>
      <p:sp>
        <p:nvSpPr>
          <p:cNvPr id="24" name="Right Arrow 23"/>
          <p:cNvSpPr/>
          <p:nvPr/>
        </p:nvSpPr>
        <p:spPr>
          <a:xfrm>
            <a:off x="4960156" y="2045185"/>
            <a:ext cx="609600" cy="444945"/>
          </a:xfrm>
          <a:prstGeom prst="rightArrow">
            <a:avLst/>
          </a:prstGeom>
          <a:solidFill>
            <a:srgbClr val="00B0F0"/>
          </a:solidFill>
          <a:ln>
            <a:solidFill>
              <a:schemeClr val="accent3">
                <a:lumMod val="5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solidFill>
                <a:schemeClr val="tx1"/>
              </a:solidFill>
            </a:endParaRPr>
          </a:p>
        </p:txBody>
      </p:sp>
      <p:sp>
        <p:nvSpPr>
          <p:cNvPr id="2" name="Rectangle 1"/>
          <p:cNvSpPr/>
          <p:nvPr/>
        </p:nvSpPr>
        <p:spPr>
          <a:xfrm>
            <a:off x="272935" y="1035516"/>
            <a:ext cx="1794594" cy="400110"/>
          </a:xfrm>
          <a:prstGeom prst="rect">
            <a:avLst/>
          </a:prstGeom>
        </p:spPr>
        <p:txBody>
          <a:bodyPr wrap="none">
            <a:spAutoFit/>
          </a:bodyPr>
          <a:lstStyle/>
          <a:p>
            <a:r>
              <a:rPr lang="en-US" sz="2000" b="1" dirty="0" smtClean="0"/>
              <a:t>Collected Trace</a:t>
            </a:r>
            <a:endParaRPr lang="en-US" sz="2000" b="1" dirty="0"/>
          </a:p>
        </p:txBody>
      </p:sp>
      <p:sp>
        <p:nvSpPr>
          <p:cNvPr id="26" name="Rectangle 25"/>
          <p:cNvSpPr/>
          <p:nvPr/>
        </p:nvSpPr>
        <p:spPr>
          <a:xfrm>
            <a:off x="5396280" y="1035190"/>
            <a:ext cx="1823513" cy="400110"/>
          </a:xfrm>
          <a:prstGeom prst="rect">
            <a:avLst/>
          </a:prstGeom>
        </p:spPr>
        <p:txBody>
          <a:bodyPr wrap="none">
            <a:spAutoFit/>
          </a:bodyPr>
          <a:lstStyle/>
          <a:p>
            <a:r>
              <a:rPr lang="en-US" sz="2000" b="1" dirty="0" smtClean="0"/>
              <a:t>Projected Trace</a:t>
            </a:r>
            <a:endParaRPr lang="en-US" sz="2000" b="1" dirty="0"/>
          </a:p>
        </p:txBody>
      </p:sp>
      <p:sp>
        <p:nvSpPr>
          <p:cNvPr id="27" name="Right Arrow 26"/>
          <p:cNvSpPr/>
          <p:nvPr/>
        </p:nvSpPr>
        <p:spPr>
          <a:xfrm>
            <a:off x="7046318" y="2041623"/>
            <a:ext cx="609600" cy="444945"/>
          </a:xfrm>
          <a:prstGeom prst="rightArrow">
            <a:avLst/>
          </a:prstGeom>
          <a:solidFill>
            <a:srgbClr val="00B0F0"/>
          </a:solidFill>
          <a:ln>
            <a:solidFill>
              <a:schemeClr val="accent3">
                <a:lumMod val="5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solidFill>
                <a:schemeClr val="tx1"/>
              </a:solidFill>
            </a:endParaRPr>
          </a:p>
        </p:txBody>
      </p:sp>
      <p:sp>
        <p:nvSpPr>
          <p:cNvPr id="29" name="Content Placeholder 63"/>
          <p:cNvSpPr txBox="1">
            <a:spLocks/>
          </p:cNvSpPr>
          <p:nvPr/>
        </p:nvSpPr>
        <p:spPr bwMode="auto">
          <a:xfrm>
            <a:off x="4711289" y="3226258"/>
            <a:ext cx="4308629" cy="2710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marL="342900" indent="-342900" algn="l" rtl="0" eaLnBrk="1" fontAlgn="base" hangingPunct="1">
              <a:spcBef>
                <a:spcPts val="800"/>
              </a:spcBef>
              <a:spcAft>
                <a:spcPct val="0"/>
              </a:spcAft>
              <a:buClr>
                <a:schemeClr val="tx1"/>
              </a:buClr>
              <a:buFont typeface="Wingdings 3" pitchFamily="18" charset="2"/>
              <a:buChar char=""/>
              <a:defRPr sz="2000" kern="1200">
                <a:solidFill>
                  <a:schemeClr val="tx1"/>
                </a:solidFill>
                <a:latin typeface="Calibri" pitchFamily="34" charset="0"/>
                <a:ea typeface="+mn-ea"/>
                <a:cs typeface="+mn-cs"/>
              </a:defRPr>
            </a:lvl1pPr>
            <a:lvl2pPr marL="547688" indent="-180975" algn="l" rtl="0" eaLnBrk="1" fontAlgn="base" hangingPunct="1">
              <a:spcBef>
                <a:spcPts val="300"/>
              </a:spcBef>
              <a:spcAft>
                <a:spcPct val="0"/>
              </a:spcAft>
              <a:buClr>
                <a:schemeClr val="tx1"/>
              </a:buClr>
              <a:buFont typeface="Calibri" pitchFamily="34" charset="0"/>
              <a:buChar char="‒"/>
              <a:defRPr kern="1200">
                <a:solidFill>
                  <a:schemeClr val="tx1"/>
                </a:solidFill>
                <a:latin typeface="Calibri" pitchFamily="34" charset="0"/>
                <a:ea typeface="+mn-ea"/>
                <a:cs typeface="+mn-cs"/>
              </a:defRPr>
            </a:lvl2pPr>
            <a:lvl3pPr marL="914400" indent="-168275" algn="l" rtl="0" eaLnBrk="1" fontAlgn="base" hangingPunct="1">
              <a:spcBef>
                <a:spcPts val="300"/>
              </a:spcBef>
              <a:spcAft>
                <a:spcPct val="0"/>
              </a:spcAft>
              <a:buClr>
                <a:schemeClr val="tx1"/>
              </a:buClr>
              <a:buFont typeface="Calibri" pitchFamily="34" charset="0"/>
              <a:buChar char="‒"/>
              <a:defRPr sz="1600" kern="1200">
                <a:solidFill>
                  <a:srgbClr val="000000"/>
                </a:solidFill>
                <a:latin typeface="Calibri" pitchFamily="34" charset="0"/>
                <a:ea typeface="+mn-ea"/>
                <a:cs typeface="+mn-cs"/>
              </a:defRPr>
            </a:lvl3pPr>
            <a:lvl4pPr marL="1371600" indent="-18256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4pPr>
            <a:lvl5pPr marL="1644650" indent="-16351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Temporal Distribution</a:t>
            </a:r>
          </a:p>
          <a:p>
            <a:pPr lvl="1"/>
            <a:r>
              <a:rPr lang="en-US" dirty="0" smtClean="0"/>
              <a:t>Combination of</a:t>
            </a:r>
          </a:p>
          <a:p>
            <a:pPr lvl="2"/>
            <a:r>
              <a:rPr lang="en-US" dirty="0" smtClean="0"/>
              <a:t>On-off model</a:t>
            </a:r>
          </a:p>
          <a:p>
            <a:pPr lvl="2"/>
            <a:r>
              <a:rPr lang="en-US" dirty="0" smtClean="0"/>
              <a:t>Stochastic injection rate</a:t>
            </a:r>
            <a:endParaRPr lang="en-US" dirty="0"/>
          </a:p>
        </p:txBody>
      </p:sp>
      <p:pic>
        <p:nvPicPr>
          <p:cNvPr id="30" name="Picture 29"/>
          <p:cNvPicPr>
            <a:picLocks noChangeAspect="1"/>
          </p:cNvPicPr>
          <p:nvPr/>
        </p:nvPicPr>
        <p:blipFill rotWithShape="1">
          <a:blip r:embed="rId3"/>
          <a:srcRect l="38182" t="6297" r="46364" b="41852"/>
          <a:stretch/>
        </p:blipFill>
        <p:spPr>
          <a:xfrm>
            <a:off x="3236568" y="4571773"/>
            <a:ext cx="1549533" cy="1595108"/>
          </a:xfrm>
          <a:prstGeom prst="rect">
            <a:avLst/>
          </a:prstGeom>
        </p:spPr>
      </p:pic>
      <p:pic>
        <p:nvPicPr>
          <p:cNvPr id="31" name="Picture 30"/>
          <p:cNvPicPr>
            <a:picLocks noChangeAspect="1"/>
          </p:cNvPicPr>
          <p:nvPr/>
        </p:nvPicPr>
        <p:blipFill rotWithShape="1">
          <a:blip r:embed="rId4"/>
          <a:srcRect l="38410" t="6297" r="46363" b="41852"/>
          <a:stretch/>
        </p:blipFill>
        <p:spPr>
          <a:xfrm>
            <a:off x="1709306" y="4571773"/>
            <a:ext cx="1526745" cy="1595108"/>
          </a:xfrm>
          <a:prstGeom prst="rect">
            <a:avLst/>
          </a:prstGeom>
        </p:spPr>
      </p:pic>
      <p:pic>
        <p:nvPicPr>
          <p:cNvPr id="32" name="Picture 31"/>
          <p:cNvPicPr>
            <a:picLocks noChangeAspect="1"/>
          </p:cNvPicPr>
          <p:nvPr/>
        </p:nvPicPr>
        <p:blipFill rotWithShape="1">
          <a:blip r:embed="rId5"/>
          <a:srcRect l="38182" t="6297" r="46363" b="41852"/>
          <a:stretch/>
        </p:blipFill>
        <p:spPr>
          <a:xfrm>
            <a:off x="4784419" y="4571773"/>
            <a:ext cx="1549533" cy="1595108"/>
          </a:xfrm>
          <a:prstGeom prst="rect">
            <a:avLst/>
          </a:prstGeom>
        </p:spPr>
      </p:pic>
      <p:sp>
        <p:nvSpPr>
          <p:cNvPr id="34" name="TextBox 33"/>
          <p:cNvSpPr txBox="1"/>
          <p:nvPr/>
        </p:nvSpPr>
        <p:spPr>
          <a:xfrm>
            <a:off x="7568421" y="4760484"/>
            <a:ext cx="549418" cy="1015663"/>
          </a:xfrm>
          <a:prstGeom prst="rect">
            <a:avLst/>
          </a:prstGeom>
          <a:noFill/>
        </p:spPr>
        <p:txBody>
          <a:bodyPr wrap="square" rtlCol="0">
            <a:spAutoFit/>
          </a:bodyPr>
          <a:lstStyle/>
          <a:p>
            <a:r>
              <a:rPr lang="en-US" sz="6000" dirty="0" smtClean="0">
                <a:solidFill>
                  <a:srgbClr val="FF0000"/>
                </a:solidFill>
              </a:rPr>
              <a:t>?</a:t>
            </a:r>
            <a:endParaRPr lang="en-US" sz="6000" dirty="0">
              <a:solidFill>
                <a:srgbClr val="FF0000"/>
              </a:solidFill>
            </a:endParaRPr>
          </a:p>
        </p:txBody>
      </p:sp>
      <p:sp>
        <p:nvSpPr>
          <p:cNvPr id="35" name="Right Arrow 34"/>
          <p:cNvSpPr/>
          <p:nvPr/>
        </p:nvSpPr>
        <p:spPr>
          <a:xfrm>
            <a:off x="6488411" y="5098699"/>
            <a:ext cx="609600" cy="444945"/>
          </a:xfrm>
          <a:prstGeom prst="rightArrow">
            <a:avLst/>
          </a:prstGeom>
          <a:solidFill>
            <a:srgbClr val="00B0F0"/>
          </a:solidFill>
          <a:ln>
            <a:solidFill>
              <a:schemeClr val="accent3">
                <a:lumMod val="5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a:solidFill>
                <a:schemeClr val="tx1"/>
              </a:solidFill>
            </a:endParaRPr>
          </a:p>
        </p:txBody>
      </p:sp>
      <p:sp>
        <p:nvSpPr>
          <p:cNvPr id="3" name="Rectangle 2"/>
          <p:cNvSpPr/>
          <p:nvPr/>
        </p:nvSpPr>
        <p:spPr>
          <a:xfrm>
            <a:off x="2078304" y="6166881"/>
            <a:ext cx="881973" cy="338554"/>
          </a:xfrm>
          <a:prstGeom prst="rect">
            <a:avLst/>
          </a:prstGeom>
        </p:spPr>
        <p:txBody>
          <a:bodyPr wrap="none">
            <a:spAutoFit/>
          </a:bodyPr>
          <a:lstStyle/>
          <a:p>
            <a:r>
              <a:rPr lang="en-US" sz="1600" dirty="0" smtClean="0"/>
              <a:t>16-node</a:t>
            </a:r>
            <a:endParaRPr lang="en-US" sz="1600" dirty="0"/>
          </a:p>
        </p:txBody>
      </p:sp>
      <p:sp>
        <p:nvSpPr>
          <p:cNvPr id="38" name="Rectangle 37"/>
          <p:cNvSpPr/>
          <p:nvPr/>
        </p:nvSpPr>
        <p:spPr>
          <a:xfrm>
            <a:off x="670645" y="6150004"/>
            <a:ext cx="777777" cy="338554"/>
          </a:xfrm>
          <a:prstGeom prst="rect">
            <a:avLst/>
          </a:prstGeom>
        </p:spPr>
        <p:txBody>
          <a:bodyPr wrap="none">
            <a:spAutoFit/>
          </a:bodyPr>
          <a:lstStyle/>
          <a:p>
            <a:r>
              <a:rPr lang="en-US" sz="1600" dirty="0" smtClean="0"/>
              <a:t>8-node</a:t>
            </a:r>
            <a:endParaRPr lang="en-US" sz="1600" dirty="0"/>
          </a:p>
        </p:txBody>
      </p:sp>
      <p:sp>
        <p:nvSpPr>
          <p:cNvPr id="39" name="Rectangle 38"/>
          <p:cNvSpPr/>
          <p:nvPr/>
        </p:nvSpPr>
        <p:spPr>
          <a:xfrm>
            <a:off x="5118198" y="6182678"/>
            <a:ext cx="881973" cy="338554"/>
          </a:xfrm>
          <a:prstGeom prst="rect">
            <a:avLst/>
          </a:prstGeom>
        </p:spPr>
        <p:txBody>
          <a:bodyPr wrap="none">
            <a:spAutoFit/>
          </a:bodyPr>
          <a:lstStyle/>
          <a:p>
            <a:r>
              <a:rPr lang="en-US" sz="1600" dirty="0" smtClean="0"/>
              <a:t>64-node</a:t>
            </a:r>
            <a:endParaRPr lang="en-US" sz="1600" dirty="0"/>
          </a:p>
        </p:txBody>
      </p:sp>
      <p:sp>
        <p:nvSpPr>
          <p:cNvPr id="40" name="Rectangle 39"/>
          <p:cNvSpPr/>
          <p:nvPr/>
        </p:nvSpPr>
        <p:spPr>
          <a:xfrm>
            <a:off x="3673881" y="6165801"/>
            <a:ext cx="881973" cy="338554"/>
          </a:xfrm>
          <a:prstGeom prst="rect">
            <a:avLst/>
          </a:prstGeom>
        </p:spPr>
        <p:txBody>
          <a:bodyPr wrap="none">
            <a:spAutoFit/>
          </a:bodyPr>
          <a:lstStyle/>
          <a:p>
            <a:r>
              <a:rPr lang="en-US" sz="1600" dirty="0" smtClean="0"/>
              <a:t>32-node</a:t>
            </a:r>
            <a:endParaRPr lang="en-US" sz="1600" dirty="0"/>
          </a:p>
        </p:txBody>
      </p:sp>
      <p:sp>
        <p:nvSpPr>
          <p:cNvPr id="41" name="Rectangle 40"/>
          <p:cNvSpPr/>
          <p:nvPr/>
        </p:nvSpPr>
        <p:spPr>
          <a:xfrm>
            <a:off x="7549320" y="6165080"/>
            <a:ext cx="986167" cy="338554"/>
          </a:xfrm>
          <a:prstGeom prst="rect">
            <a:avLst/>
          </a:prstGeom>
        </p:spPr>
        <p:txBody>
          <a:bodyPr wrap="none">
            <a:spAutoFit/>
          </a:bodyPr>
          <a:lstStyle/>
          <a:p>
            <a:r>
              <a:rPr lang="en-US" sz="1600" dirty="0" smtClean="0"/>
              <a:t>128-node</a:t>
            </a:r>
            <a:endParaRPr lang="en-US" sz="1600" dirty="0"/>
          </a:p>
        </p:txBody>
      </p:sp>
      <p:pic>
        <p:nvPicPr>
          <p:cNvPr id="37" name="Picture 36"/>
          <p:cNvPicPr>
            <a:picLocks noChangeAspect="1"/>
          </p:cNvPicPr>
          <p:nvPr/>
        </p:nvPicPr>
        <p:blipFill rotWithShape="1">
          <a:blip r:embed="rId6"/>
          <a:srcRect l="38182" t="6297" r="46363" b="41852"/>
          <a:stretch/>
        </p:blipFill>
        <p:spPr>
          <a:xfrm>
            <a:off x="161455" y="4574024"/>
            <a:ext cx="1545599" cy="1591056"/>
          </a:xfrm>
          <a:prstGeom prst="rect">
            <a:avLst/>
          </a:prstGeom>
        </p:spPr>
      </p:pic>
      <p:pic>
        <p:nvPicPr>
          <p:cNvPr id="36" name="Picture 35"/>
          <p:cNvPicPr>
            <a:picLocks noChangeAspect="1"/>
          </p:cNvPicPr>
          <p:nvPr/>
        </p:nvPicPr>
        <p:blipFill rotWithShape="1">
          <a:blip r:embed="rId7"/>
          <a:srcRect l="38410" t="7037" r="46363" b="42593"/>
          <a:stretch/>
        </p:blipFill>
        <p:spPr>
          <a:xfrm>
            <a:off x="7226283" y="4571772"/>
            <a:ext cx="1571651" cy="1595108"/>
          </a:xfrm>
          <a:prstGeom prst="rect">
            <a:avLst/>
          </a:prstGeom>
        </p:spPr>
      </p:pic>
    </p:spTree>
    <p:extLst>
      <p:ext uri="{BB962C8B-B14F-4D97-AF65-F5344CB8AC3E}">
        <p14:creationId xmlns:p14="http://schemas.microsoft.com/office/powerpoint/2010/main" val="27601083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9">
                                            <p:txEl>
                                              <p:pRg st="0" end="0"/>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9">
                                            <p:txEl>
                                              <p:pRg st="1" end="1"/>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9">
                                            <p:txEl>
                                              <p:pRg st="2" end="2"/>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animBg="1"/>
      <p:bldP spid="3" grpId="0"/>
      <p:bldP spid="38" grpId="0"/>
      <p:bldP spid="39" grpId="0"/>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64" name="Content Placeholder 63"/>
          <p:cNvSpPr>
            <a:spLocks noGrp="1"/>
          </p:cNvSpPr>
          <p:nvPr>
            <p:ph idx="1"/>
          </p:nvPr>
        </p:nvSpPr>
        <p:spPr>
          <a:xfrm>
            <a:off x="274387" y="1381123"/>
            <a:ext cx="8683875" cy="4937760"/>
          </a:xfrm>
        </p:spPr>
        <p:txBody>
          <a:bodyPr/>
          <a:lstStyle/>
          <a:p>
            <a:r>
              <a:rPr lang="en-US" dirty="0" smtClean="0"/>
              <a:t>No addresses in SynFull → Constant latency memory model must be used</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smtClean="0"/>
          </a:p>
          <a:p>
            <a:r>
              <a:rPr lang="en-US" dirty="0" smtClean="0"/>
              <a:t>More complicated than using traffic pattern to specify destination memory</a:t>
            </a:r>
          </a:p>
          <a:p>
            <a:pPr lvl="1"/>
            <a:r>
              <a:rPr lang="en-US" dirty="0" smtClean="0"/>
              <a:t>Need row buffer hit rate for accuracy</a:t>
            </a:r>
          </a:p>
          <a:p>
            <a:pPr lvl="1"/>
            <a:r>
              <a:rPr lang="en-US" dirty="0" smtClean="0"/>
              <a:t>Column address also matters - Read from write queue</a:t>
            </a:r>
          </a:p>
          <a:p>
            <a:r>
              <a:rPr lang="en-US" dirty="0" smtClean="0"/>
              <a:t>How are phase addresses represented compactly / clustered with other phases?</a:t>
            </a:r>
          </a:p>
          <a:p>
            <a:pPr lvl="1"/>
            <a:r>
              <a:rPr lang="en-US" dirty="0" smtClean="0"/>
              <a:t>E.g., Stride Access vs. Pointer chasing</a:t>
            </a:r>
          </a:p>
        </p:txBody>
      </p:sp>
      <p:sp>
        <p:nvSpPr>
          <p:cNvPr id="65" name="Text Placeholder 64"/>
          <p:cNvSpPr>
            <a:spLocks noGrp="1"/>
          </p:cNvSpPr>
          <p:nvPr>
            <p:ph type="body" sz="quarter" idx="10"/>
          </p:nvPr>
        </p:nvSpPr>
        <p:spPr/>
        <p:txBody>
          <a:bodyPr/>
          <a:lstStyle/>
          <a:p>
            <a:r>
              <a:rPr lang="en-US" dirty="0" smtClean="0"/>
              <a:t>5 - Memory Latency Model</a:t>
            </a:r>
            <a:endParaRPr lang="en-US" dirty="0"/>
          </a:p>
        </p:txBody>
      </p:sp>
      <p:graphicFrame>
        <p:nvGraphicFramePr>
          <p:cNvPr id="2" name="Object 1"/>
          <p:cNvGraphicFramePr>
            <a:graphicFrameLocks noChangeAspect="1"/>
          </p:cNvGraphicFramePr>
          <p:nvPr>
            <p:extLst/>
          </p:nvPr>
        </p:nvGraphicFramePr>
        <p:xfrm>
          <a:off x="790575" y="1745456"/>
          <a:ext cx="4762500" cy="1609725"/>
        </p:xfrm>
        <a:graphic>
          <a:graphicData uri="http://schemas.openxmlformats.org/presentationml/2006/ole">
            <mc:AlternateContent xmlns:mc="http://schemas.openxmlformats.org/markup-compatibility/2006">
              <mc:Choice xmlns:v="urn:schemas-microsoft-com:vml" Requires="v">
                <p:oleObj spid="_x0000_s9492" name="Acrobat Document" r:id="rId4" imgW="4762444" imgH="1609657" progId="AcroExch.Document.11">
                  <p:embed/>
                </p:oleObj>
              </mc:Choice>
              <mc:Fallback>
                <p:oleObj name="Acrobat Document" r:id="rId4" imgW="4762444" imgH="1609657" progId="AcroExch.Document.11">
                  <p:embed/>
                  <p:pic>
                    <p:nvPicPr>
                      <p:cNvPr id="0" name=""/>
                      <p:cNvPicPr/>
                      <p:nvPr/>
                    </p:nvPicPr>
                    <p:blipFill>
                      <a:blip r:embed="rId5"/>
                      <a:stretch>
                        <a:fillRect/>
                      </a:stretch>
                    </p:blipFill>
                    <p:spPr>
                      <a:xfrm>
                        <a:off x="790575" y="1745456"/>
                        <a:ext cx="4762500" cy="1609725"/>
                      </a:xfrm>
                      <a:prstGeom prst="rect">
                        <a:avLst/>
                      </a:prstGeom>
                    </p:spPr>
                  </p:pic>
                </p:oleObj>
              </mc:Fallback>
            </mc:AlternateContent>
          </a:graphicData>
        </a:graphic>
      </p:graphicFrame>
      <p:graphicFrame>
        <p:nvGraphicFramePr>
          <p:cNvPr id="8" name="Chart 7"/>
          <p:cNvGraphicFramePr>
            <a:graphicFrameLocks/>
          </p:cNvGraphicFramePr>
          <p:nvPr>
            <p:extLst/>
          </p:nvPr>
        </p:nvGraphicFramePr>
        <p:xfrm>
          <a:off x="369093" y="4964905"/>
          <a:ext cx="2502695" cy="150256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0" name="Chart 9"/>
          <p:cNvGraphicFramePr>
            <a:graphicFrameLocks/>
          </p:cNvGraphicFramePr>
          <p:nvPr>
            <p:extLst/>
          </p:nvPr>
        </p:nvGraphicFramePr>
        <p:xfrm>
          <a:off x="3171825" y="4964905"/>
          <a:ext cx="2957511" cy="157304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Chart 10"/>
          <p:cNvGraphicFramePr>
            <a:graphicFrameLocks/>
          </p:cNvGraphicFramePr>
          <p:nvPr>
            <p:extLst/>
          </p:nvPr>
        </p:nvGraphicFramePr>
        <p:xfrm>
          <a:off x="6237922" y="4964905"/>
          <a:ext cx="2815046" cy="1573040"/>
        </p:xfrm>
        <a:graphic>
          <a:graphicData uri="http://schemas.openxmlformats.org/drawingml/2006/chart">
            <c:chart xmlns:c="http://schemas.openxmlformats.org/drawingml/2006/chart" xmlns:r="http://schemas.openxmlformats.org/officeDocument/2006/relationships" r:id="rId8"/>
          </a:graphicData>
        </a:graphic>
      </p:graphicFrame>
      <p:sp>
        <p:nvSpPr>
          <p:cNvPr id="3" name="TextBox 2"/>
          <p:cNvSpPr txBox="1"/>
          <p:nvPr/>
        </p:nvSpPr>
        <p:spPr>
          <a:xfrm>
            <a:off x="2864644" y="5337624"/>
            <a:ext cx="561183" cy="757130"/>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4800" b="0" i="0" u="none" strike="noStrike" kern="1200" cap="none" spc="0" normalizeH="0" baseline="0" noProof="0" dirty="0" smtClean="0">
                <a:ln>
                  <a:noFill/>
                </a:ln>
                <a:solidFill>
                  <a:schemeClr val="tx1"/>
                </a:solidFill>
                <a:effectLst/>
                <a:uLnTx/>
                <a:uFillTx/>
                <a:latin typeface="+mj-lt"/>
                <a:ea typeface="MS PGothic" pitchFamily="34" charset="-128"/>
                <a:cs typeface="+mn-cs"/>
              </a:rPr>
              <a:t>≈</a:t>
            </a:r>
            <a:endParaRPr kumimoji="0" lang="en-US" sz="48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3" name="TextBox 12"/>
          <p:cNvSpPr txBox="1"/>
          <p:nvPr/>
        </p:nvSpPr>
        <p:spPr>
          <a:xfrm>
            <a:off x="5983241" y="5337624"/>
            <a:ext cx="360771" cy="757130"/>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4800" b="0" i="0" u="none" strike="noStrike" kern="1200" cap="none" spc="0" normalizeH="0" baseline="0" noProof="0" dirty="0" smtClean="0">
                <a:ln>
                  <a:noFill/>
                </a:ln>
                <a:solidFill>
                  <a:schemeClr val="tx1"/>
                </a:solidFill>
                <a:effectLst/>
                <a:uLnTx/>
                <a:uFillTx/>
                <a:latin typeface="+mj-lt"/>
                <a:ea typeface="MS PGothic" pitchFamily="34" charset="-128"/>
                <a:cs typeface="+mn-cs"/>
              </a:rPr>
              <a:t>≠</a:t>
            </a:r>
            <a:endParaRPr kumimoji="0" lang="en-US" sz="48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14" name="Rectangle 13"/>
          <p:cNvSpPr/>
          <p:nvPr/>
        </p:nvSpPr>
        <p:spPr>
          <a:xfrm>
            <a:off x="5983241" y="1819270"/>
            <a:ext cx="2975021" cy="1462095"/>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Constant latency model error: 25%-75%</a:t>
            </a:r>
            <a:endParaRPr lang="en-US" sz="3200" dirty="0">
              <a:solidFill>
                <a:schemeClr val="tx1"/>
              </a:solidFill>
            </a:endParaRPr>
          </a:p>
        </p:txBody>
      </p:sp>
    </p:spTree>
    <p:extLst>
      <p:ext uri="{BB962C8B-B14F-4D97-AF65-F5344CB8AC3E}">
        <p14:creationId xmlns:p14="http://schemas.microsoft.com/office/powerpoint/2010/main" val="8577737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4">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4">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4">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4">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build="p"/>
      <p:bldGraphic spid="8" grpId="0">
        <p:bldAsOne/>
      </p:bldGraphic>
      <p:bldGraphic spid="10" grpId="0">
        <p:bldAsOne/>
      </p:bldGraphic>
      <p:bldGraphic spid="11" grpId="0">
        <p:bldAsOne/>
      </p:bldGraphic>
      <p:bldP spid="3" grpId="0"/>
      <p:bldP spid="13" grpId="0"/>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Traffic for Complex </a:t>
            </a:r>
            <a:r>
              <a:rPr lang="en-US" dirty="0" err="1" smtClean="0"/>
              <a:t>SoCs</a:t>
            </a:r>
            <a:endParaRPr lang="en-US" dirty="0"/>
          </a:p>
        </p:txBody>
      </p:sp>
      <p:grpSp>
        <p:nvGrpSpPr>
          <p:cNvPr id="169" name="Group 168"/>
          <p:cNvGrpSpPr/>
          <p:nvPr/>
        </p:nvGrpSpPr>
        <p:grpSpPr>
          <a:xfrm>
            <a:off x="386840" y="1842656"/>
            <a:ext cx="748145" cy="1205346"/>
            <a:chOff x="386840" y="2743200"/>
            <a:chExt cx="748145" cy="1205346"/>
          </a:xfrm>
        </p:grpSpPr>
        <p:sp>
          <p:nvSpPr>
            <p:cNvPr id="5" name="Rectangle 4"/>
            <p:cNvSpPr/>
            <p:nvPr/>
          </p:nvSpPr>
          <p:spPr>
            <a:xfrm>
              <a:off x="386840" y="2743200"/>
              <a:ext cx="748145" cy="727364"/>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2000" dirty="0" smtClean="0">
                  <a:solidFill>
                    <a:schemeClr val="tx2"/>
                  </a:solidFill>
                </a:rPr>
                <a:t>CPU</a:t>
              </a:r>
              <a:endParaRPr lang="en-US" sz="2000" dirty="0">
                <a:solidFill>
                  <a:schemeClr val="tx2"/>
                </a:solidFill>
              </a:endParaRPr>
            </a:p>
          </p:txBody>
        </p:sp>
        <p:sp>
          <p:nvSpPr>
            <p:cNvPr id="7" name="Rectangle 6"/>
            <p:cNvSpPr/>
            <p:nvPr/>
          </p:nvSpPr>
          <p:spPr>
            <a:xfrm>
              <a:off x="386840" y="3470564"/>
              <a:ext cx="748145" cy="477982"/>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2000" dirty="0" smtClean="0">
                  <a:solidFill>
                    <a:schemeClr val="tx2"/>
                  </a:solidFill>
                </a:rPr>
                <a:t>LLC</a:t>
              </a:r>
              <a:endParaRPr lang="en-US" sz="2000" dirty="0">
                <a:solidFill>
                  <a:schemeClr val="tx2"/>
                </a:solidFill>
              </a:endParaRPr>
            </a:p>
          </p:txBody>
        </p:sp>
      </p:grpSp>
      <p:sp>
        <p:nvSpPr>
          <p:cNvPr id="8" name="Right Arrow 7"/>
          <p:cNvSpPr/>
          <p:nvPr/>
        </p:nvSpPr>
        <p:spPr>
          <a:xfrm>
            <a:off x="1408545" y="2247901"/>
            <a:ext cx="374073" cy="375805"/>
          </a:xfrm>
          <a:prstGeom prst="rightArrow">
            <a:avLst/>
          </a:prstGeom>
          <a:solidFill>
            <a:schemeClr val="accent6"/>
          </a:solidFill>
          <a:ln>
            <a:solidFill>
              <a:schemeClr val="accent6">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nvGrpSpPr>
          <p:cNvPr id="167" name="Group 166"/>
          <p:cNvGrpSpPr/>
          <p:nvPr/>
        </p:nvGrpSpPr>
        <p:grpSpPr>
          <a:xfrm>
            <a:off x="2106978" y="1681072"/>
            <a:ext cx="2174519" cy="1444284"/>
            <a:chOff x="2106978" y="2581616"/>
            <a:chExt cx="2174519" cy="1444284"/>
          </a:xfrm>
        </p:grpSpPr>
        <p:sp>
          <p:nvSpPr>
            <p:cNvPr id="9" name="Rectangle 8"/>
            <p:cNvSpPr/>
            <p:nvPr/>
          </p:nvSpPr>
          <p:spPr>
            <a:xfrm>
              <a:off x="2106978" y="2591957"/>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11" name="Rectangle 10"/>
            <p:cNvSpPr/>
            <p:nvPr/>
          </p:nvSpPr>
          <p:spPr>
            <a:xfrm>
              <a:off x="2694064" y="2588494"/>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12" name="Rectangle 11"/>
            <p:cNvSpPr/>
            <p:nvPr/>
          </p:nvSpPr>
          <p:spPr>
            <a:xfrm>
              <a:off x="2106978" y="3724564"/>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13" name="Rectangle 12"/>
            <p:cNvSpPr/>
            <p:nvPr/>
          </p:nvSpPr>
          <p:spPr>
            <a:xfrm>
              <a:off x="2694064" y="3724564"/>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14" name="Rectangle 13"/>
            <p:cNvSpPr/>
            <p:nvPr/>
          </p:nvSpPr>
          <p:spPr>
            <a:xfrm>
              <a:off x="3258128" y="2588494"/>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5" name="Rectangle 14"/>
            <p:cNvSpPr/>
            <p:nvPr/>
          </p:nvSpPr>
          <p:spPr>
            <a:xfrm>
              <a:off x="3855470" y="2581616"/>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6" name="Rectangle 15"/>
            <p:cNvSpPr/>
            <p:nvPr/>
          </p:nvSpPr>
          <p:spPr>
            <a:xfrm>
              <a:off x="3258128" y="3724564"/>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7" name="Rectangle 16"/>
            <p:cNvSpPr/>
            <p:nvPr/>
          </p:nvSpPr>
          <p:spPr>
            <a:xfrm>
              <a:off x="3855470" y="3723407"/>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grpSp>
      <p:grpSp>
        <p:nvGrpSpPr>
          <p:cNvPr id="165" name="Group 164"/>
          <p:cNvGrpSpPr/>
          <p:nvPr/>
        </p:nvGrpSpPr>
        <p:grpSpPr>
          <a:xfrm>
            <a:off x="2201718" y="1982408"/>
            <a:ext cx="2026295" cy="841612"/>
            <a:chOff x="2201718" y="2882952"/>
            <a:chExt cx="2026295" cy="841612"/>
          </a:xfrm>
        </p:grpSpPr>
        <p:sp>
          <p:nvSpPr>
            <p:cNvPr id="26" name="Rounded Rectangle 25"/>
            <p:cNvSpPr/>
            <p:nvPr/>
          </p:nvSpPr>
          <p:spPr>
            <a:xfrm>
              <a:off x="2277120" y="3092450"/>
              <a:ext cx="1875491" cy="431800"/>
            </a:xfrm>
            <a:prstGeom prst="roundRect">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8" name="Oval 17"/>
            <p:cNvSpPr/>
            <p:nvPr/>
          </p:nvSpPr>
          <p:spPr>
            <a:xfrm>
              <a:off x="2201718" y="3029528"/>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 name="Oval 18"/>
            <p:cNvSpPr/>
            <p:nvPr/>
          </p:nvSpPr>
          <p:spPr>
            <a:xfrm>
              <a:off x="2799060" y="3029394"/>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0" name="Oval 19"/>
            <p:cNvSpPr/>
            <p:nvPr/>
          </p:nvSpPr>
          <p:spPr>
            <a:xfrm>
              <a:off x="3438525" y="3031480"/>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1" name="Oval 20"/>
            <p:cNvSpPr/>
            <p:nvPr/>
          </p:nvSpPr>
          <p:spPr>
            <a:xfrm>
              <a:off x="4072947" y="3028035"/>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2" name="Oval 21"/>
            <p:cNvSpPr/>
            <p:nvPr/>
          </p:nvSpPr>
          <p:spPr>
            <a:xfrm>
              <a:off x="2201718" y="3435422"/>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3" name="Oval 22"/>
            <p:cNvSpPr/>
            <p:nvPr/>
          </p:nvSpPr>
          <p:spPr>
            <a:xfrm>
              <a:off x="2799060" y="3435288"/>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4" name="Oval 23"/>
            <p:cNvSpPr/>
            <p:nvPr/>
          </p:nvSpPr>
          <p:spPr>
            <a:xfrm>
              <a:off x="3437058" y="3434063"/>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25" name="Oval 24"/>
            <p:cNvSpPr/>
            <p:nvPr/>
          </p:nvSpPr>
          <p:spPr>
            <a:xfrm>
              <a:off x="4077210" y="3433929"/>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28" name="Straight Connector 27"/>
            <p:cNvCxnSpPr>
              <a:stCxn id="9" idx="2"/>
              <a:endCxn id="18" idx="0"/>
            </p:cNvCxnSpPr>
            <p:nvPr/>
          </p:nvCxnSpPr>
          <p:spPr>
            <a:xfrm flipH="1">
              <a:off x="2277120" y="2893293"/>
              <a:ext cx="42872" cy="136235"/>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32" name="Straight Connector 31"/>
            <p:cNvCxnSpPr>
              <a:stCxn id="11" idx="2"/>
              <a:endCxn id="19" idx="0"/>
            </p:cNvCxnSpPr>
            <p:nvPr/>
          </p:nvCxnSpPr>
          <p:spPr>
            <a:xfrm flipH="1">
              <a:off x="2874462" y="2889830"/>
              <a:ext cx="32616" cy="139564"/>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12" idx="0"/>
              <a:endCxn id="22" idx="4"/>
            </p:cNvCxnSpPr>
            <p:nvPr/>
          </p:nvCxnSpPr>
          <p:spPr>
            <a:xfrm flipH="1" flipV="1">
              <a:off x="2277120" y="3586225"/>
              <a:ext cx="48000" cy="138339"/>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3" idx="4"/>
              <a:endCxn id="13" idx="0"/>
            </p:cNvCxnSpPr>
            <p:nvPr/>
          </p:nvCxnSpPr>
          <p:spPr>
            <a:xfrm>
              <a:off x="2874462" y="3586091"/>
              <a:ext cx="37744" cy="138473"/>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45" name="Straight Connector 44"/>
            <p:cNvCxnSpPr>
              <a:stCxn id="14" idx="2"/>
              <a:endCxn id="20" idx="0"/>
            </p:cNvCxnSpPr>
            <p:nvPr/>
          </p:nvCxnSpPr>
          <p:spPr>
            <a:xfrm>
              <a:off x="3471142" y="2889830"/>
              <a:ext cx="42785" cy="141650"/>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46" name="Straight Connector 45"/>
            <p:cNvCxnSpPr>
              <a:stCxn id="15" idx="2"/>
              <a:endCxn id="21" idx="0"/>
            </p:cNvCxnSpPr>
            <p:nvPr/>
          </p:nvCxnSpPr>
          <p:spPr>
            <a:xfrm>
              <a:off x="4068484" y="2882952"/>
              <a:ext cx="79865" cy="145083"/>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54" name="Straight Connector 53"/>
            <p:cNvCxnSpPr>
              <a:stCxn id="16" idx="0"/>
              <a:endCxn id="24" idx="4"/>
            </p:cNvCxnSpPr>
            <p:nvPr/>
          </p:nvCxnSpPr>
          <p:spPr>
            <a:xfrm flipV="1">
              <a:off x="3471142" y="3584866"/>
              <a:ext cx="41318" cy="139698"/>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cxnSp>
          <p:nvCxnSpPr>
            <p:cNvPr id="55" name="Straight Connector 54"/>
            <p:cNvCxnSpPr>
              <a:stCxn id="17" idx="0"/>
              <a:endCxn id="25" idx="4"/>
            </p:cNvCxnSpPr>
            <p:nvPr/>
          </p:nvCxnSpPr>
          <p:spPr>
            <a:xfrm flipV="1">
              <a:off x="4068484" y="3584732"/>
              <a:ext cx="84128" cy="138675"/>
            </a:xfrm>
            <a:prstGeom prst="line">
              <a:avLst/>
            </a:prstGeom>
            <a:noFill/>
            <a:ln>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cxnSp>
      </p:grpSp>
      <p:sp>
        <p:nvSpPr>
          <p:cNvPr id="61" name="Right Arrow 60"/>
          <p:cNvSpPr/>
          <p:nvPr/>
        </p:nvSpPr>
        <p:spPr>
          <a:xfrm>
            <a:off x="4639806" y="2247901"/>
            <a:ext cx="374073" cy="375805"/>
          </a:xfrm>
          <a:prstGeom prst="rightArrow">
            <a:avLst/>
          </a:prstGeom>
          <a:solidFill>
            <a:schemeClr val="accent6"/>
          </a:solidFill>
          <a:ln>
            <a:solidFill>
              <a:schemeClr val="accent6">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nvGrpSpPr>
          <p:cNvPr id="168" name="Group 167"/>
          <p:cNvGrpSpPr/>
          <p:nvPr/>
        </p:nvGrpSpPr>
        <p:grpSpPr>
          <a:xfrm>
            <a:off x="5411373" y="1205153"/>
            <a:ext cx="3350439" cy="2060955"/>
            <a:chOff x="5411373" y="2105697"/>
            <a:chExt cx="3350439" cy="2060955"/>
          </a:xfrm>
        </p:grpSpPr>
        <p:sp>
          <p:nvSpPr>
            <p:cNvPr id="62" name="Rectangle 61"/>
            <p:cNvSpPr/>
            <p:nvPr/>
          </p:nvSpPr>
          <p:spPr>
            <a:xfrm>
              <a:off x="5412153" y="2231879"/>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63" name="Rectangle 62"/>
            <p:cNvSpPr/>
            <p:nvPr/>
          </p:nvSpPr>
          <p:spPr>
            <a:xfrm>
              <a:off x="5999239" y="2228416"/>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64" name="Rectangle 63"/>
            <p:cNvSpPr/>
            <p:nvPr/>
          </p:nvSpPr>
          <p:spPr>
            <a:xfrm>
              <a:off x="5412153" y="2724117"/>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65" name="Rectangle 64"/>
            <p:cNvSpPr/>
            <p:nvPr/>
          </p:nvSpPr>
          <p:spPr>
            <a:xfrm>
              <a:off x="5999239" y="2720654"/>
              <a:ext cx="426027" cy="301336"/>
            </a:xfrm>
            <a:prstGeom prst="rect">
              <a:avLst/>
            </a:prstGeom>
            <a:solidFill>
              <a:schemeClr val="accent1"/>
            </a:solidFill>
            <a:ln w="28575">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CPU</a:t>
              </a:r>
              <a:endParaRPr lang="en-US" sz="1600" dirty="0">
                <a:solidFill>
                  <a:schemeClr val="tx2"/>
                </a:solidFill>
              </a:endParaRPr>
            </a:p>
          </p:txBody>
        </p:sp>
        <p:sp>
          <p:nvSpPr>
            <p:cNvPr id="70" name="Rectangle 69"/>
            <p:cNvSpPr/>
            <p:nvPr/>
          </p:nvSpPr>
          <p:spPr>
            <a:xfrm>
              <a:off x="6756372" y="2105697"/>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71" name="Rectangle 70"/>
            <p:cNvSpPr/>
            <p:nvPr/>
          </p:nvSpPr>
          <p:spPr>
            <a:xfrm>
              <a:off x="7282843" y="2105697"/>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72" name="Rectangle 71"/>
            <p:cNvSpPr/>
            <p:nvPr/>
          </p:nvSpPr>
          <p:spPr>
            <a:xfrm>
              <a:off x="6755822" y="2525421"/>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73" name="Rectangle 72"/>
            <p:cNvSpPr/>
            <p:nvPr/>
          </p:nvSpPr>
          <p:spPr>
            <a:xfrm>
              <a:off x="7282293" y="2525421"/>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80" name="Rectangle 79"/>
            <p:cNvSpPr/>
            <p:nvPr/>
          </p:nvSpPr>
          <p:spPr>
            <a:xfrm>
              <a:off x="5411373" y="3330287"/>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81" name="Rectangle 80"/>
            <p:cNvSpPr/>
            <p:nvPr/>
          </p:nvSpPr>
          <p:spPr>
            <a:xfrm>
              <a:off x="5998459" y="3330287"/>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84" name="Rectangle 83"/>
            <p:cNvSpPr/>
            <p:nvPr/>
          </p:nvSpPr>
          <p:spPr>
            <a:xfrm>
              <a:off x="7809314" y="2105697"/>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85" name="Rectangle 84"/>
            <p:cNvSpPr/>
            <p:nvPr/>
          </p:nvSpPr>
          <p:spPr>
            <a:xfrm>
              <a:off x="8335785" y="2105697"/>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86" name="Rectangle 85"/>
            <p:cNvSpPr/>
            <p:nvPr/>
          </p:nvSpPr>
          <p:spPr>
            <a:xfrm>
              <a:off x="7808764" y="2525421"/>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87" name="Rectangle 86"/>
            <p:cNvSpPr/>
            <p:nvPr/>
          </p:nvSpPr>
          <p:spPr>
            <a:xfrm>
              <a:off x="8335235" y="2525421"/>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89" name="Rectangle 88"/>
            <p:cNvSpPr/>
            <p:nvPr/>
          </p:nvSpPr>
          <p:spPr>
            <a:xfrm>
              <a:off x="5411373" y="3775398"/>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90" name="Rectangle 89"/>
            <p:cNvSpPr/>
            <p:nvPr/>
          </p:nvSpPr>
          <p:spPr>
            <a:xfrm>
              <a:off x="5998459" y="3775398"/>
              <a:ext cx="436283" cy="280554"/>
            </a:xfrm>
            <a:prstGeom prst="rect">
              <a:avLst/>
            </a:prstGeom>
            <a:solidFill>
              <a:schemeClr val="accent3"/>
            </a:solidFill>
            <a:ln w="28575">
              <a:solidFill>
                <a:schemeClr val="accent3">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a:solidFill>
                    <a:schemeClr val="tx2"/>
                  </a:solidFill>
                </a:rPr>
                <a:t>LLC</a:t>
              </a:r>
            </a:p>
          </p:txBody>
        </p:sp>
        <p:sp>
          <p:nvSpPr>
            <p:cNvPr id="93" name="Rectangle 92"/>
            <p:cNvSpPr/>
            <p:nvPr/>
          </p:nvSpPr>
          <p:spPr>
            <a:xfrm>
              <a:off x="6754286" y="2943875"/>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94" name="Rectangle 93"/>
            <p:cNvSpPr/>
            <p:nvPr/>
          </p:nvSpPr>
          <p:spPr>
            <a:xfrm>
              <a:off x="7280757" y="2943875"/>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95" name="Rectangle 94"/>
            <p:cNvSpPr/>
            <p:nvPr/>
          </p:nvSpPr>
          <p:spPr>
            <a:xfrm>
              <a:off x="6753736" y="3363599"/>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96" name="Rectangle 95"/>
            <p:cNvSpPr/>
            <p:nvPr/>
          </p:nvSpPr>
          <p:spPr>
            <a:xfrm>
              <a:off x="7280207" y="3363599"/>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98" name="Rectangle 97"/>
            <p:cNvSpPr/>
            <p:nvPr/>
          </p:nvSpPr>
          <p:spPr>
            <a:xfrm>
              <a:off x="7807228" y="2943875"/>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99" name="Rectangle 98"/>
            <p:cNvSpPr/>
            <p:nvPr/>
          </p:nvSpPr>
          <p:spPr>
            <a:xfrm>
              <a:off x="8333699" y="2943875"/>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00" name="Rectangle 99"/>
            <p:cNvSpPr/>
            <p:nvPr/>
          </p:nvSpPr>
          <p:spPr>
            <a:xfrm>
              <a:off x="7806678" y="3363599"/>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01" name="Rectangle 100"/>
            <p:cNvSpPr/>
            <p:nvPr/>
          </p:nvSpPr>
          <p:spPr>
            <a:xfrm>
              <a:off x="8333149" y="3363599"/>
              <a:ext cx="426027" cy="301336"/>
            </a:xfrm>
            <a:prstGeom prst="rect">
              <a:avLst/>
            </a:prstGeom>
            <a:solidFill>
              <a:schemeClr val="accent4"/>
            </a:solidFill>
            <a:ln w="28575">
              <a:solidFill>
                <a:schemeClr val="accent4">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600" dirty="0" smtClean="0">
                  <a:solidFill>
                    <a:schemeClr val="tx2"/>
                  </a:solidFill>
                </a:rPr>
                <a:t>GPU</a:t>
              </a:r>
              <a:endParaRPr lang="en-US" sz="1600" dirty="0">
                <a:solidFill>
                  <a:schemeClr val="tx2"/>
                </a:solidFill>
              </a:endParaRPr>
            </a:p>
          </p:txBody>
        </p:sp>
        <p:sp>
          <p:nvSpPr>
            <p:cNvPr id="111" name="Rectangle 110"/>
            <p:cNvSpPr/>
            <p:nvPr/>
          </p:nvSpPr>
          <p:spPr>
            <a:xfrm>
              <a:off x="6755822" y="3886098"/>
              <a:ext cx="436283" cy="280554"/>
            </a:xfrm>
            <a:prstGeom prst="rect">
              <a:avLst/>
            </a:prstGeom>
            <a:solidFill>
              <a:schemeClr val="accent5"/>
            </a:solidFill>
            <a:ln w="28575">
              <a:solidFill>
                <a:schemeClr val="accent5">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400" dirty="0" smtClean="0">
                  <a:solidFill>
                    <a:schemeClr val="tx2"/>
                  </a:solidFill>
                </a:rPr>
                <a:t>HBM</a:t>
              </a:r>
              <a:endParaRPr lang="en-US" sz="1400" dirty="0">
                <a:solidFill>
                  <a:schemeClr val="tx2"/>
                </a:solidFill>
              </a:endParaRPr>
            </a:p>
          </p:txBody>
        </p:sp>
        <p:sp>
          <p:nvSpPr>
            <p:cNvPr id="112" name="Rectangle 111"/>
            <p:cNvSpPr/>
            <p:nvPr/>
          </p:nvSpPr>
          <p:spPr>
            <a:xfrm>
              <a:off x="7815261" y="3886098"/>
              <a:ext cx="436283" cy="280554"/>
            </a:xfrm>
            <a:prstGeom prst="rect">
              <a:avLst/>
            </a:prstGeom>
            <a:solidFill>
              <a:schemeClr val="accent5"/>
            </a:solidFill>
            <a:ln w="28575">
              <a:solidFill>
                <a:schemeClr val="accent5">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auto">
                <a:spcBef>
                  <a:spcPts val="0"/>
                </a:spcBef>
                <a:spcAft>
                  <a:spcPts val="0"/>
                </a:spcAft>
              </a:pPr>
              <a:r>
                <a:rPr lang="en-US" sz="1400" dirty="0" smtClean="0">
                  <a:solidFill>
                    <a:schemeClr val="tx2"/>
                  </a:solidFill>
                </a:rPr>
                <a:t>HBM</a:t>
              </a:r>
              <a:endParaRPr lang="en-US" sz="1400" dirty="0">
                <a:solidFill>
                  <a:schemeClr val="tx2"/>
                </a:solidFill>
              </a:endParaRPr>
            </a:p>
          </p:txBody>
        </p:sp>
      </p:grpSp>
      <p:grpSp>
        <p:nvGrpSpPr>
          <p:cNvPr id="166" name="Group 165"/>
          <p:cNvGrpSpPr/>
          <p:nvPr/>
        </p:nvGrpSpPr>
        <p:grpSpPr>
          <a:xfrm>
            <a:off x="5762778" y="1490282"/>
            <a:ext cx="2597637" cy="1889525"/>
            <a:chOff x="5762778" y="2390826"/>
            <a:chExt cx="2597637" cy="1889525"/>
          </a:xfrm>
        </p:grpSpPr>
        <p:sp>
          <p:nvSpPr>
            <p:cNvPr id="66" name="Oval 65"/>
            <p:cNvSpPr/>
            <p:nvPr/>
          </p:nvSpPr>
          <p:spPr>
            <a:xfrm>
              <a:off x="5762778" y="2501618"/>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7" name="Oval 66"/>
            <p:cNvSpPr/>
            <p:nvPr/>
          </p:nvSpPr>
          <p:spPr>
            <a:xfrm>
              <a:off x="6367269" y="2506214"/>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8" name="Oval 67"/>
            <p:cNvSpPr/>
            <p:nvPr/>
          </p:nvSpPr>
          <p:spPr>
            <a:xfrm>
              <a:off x="5764375" y="2980523"/>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9" name="Oval 68"/>
            <p:cNvSpPr/>
            <p:nvPr/>
          </p:nvSpPr>
          <p:spPr>
            <a:xfrm>
              <a:off x="6368866" y="2985119"/>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4" name="Oval 73"/>
            <p:cNvSpPr/>
            <p:nvPr/>
          </p:nvSpPr>
          <p:spPr>
            <a:xfrm>
              <a:off x="7156670" y="2390826"/>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2" name="Oval 81"/>
            <p:cNvSpPr/>
            <p:nvPr/>
          </p:nvSpPr>
          <p:spPr>
            <a:xfrm>
              <a:off x="5764375" y="3569141"/>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3" name="Oval 82"/>
            <p:cNvSpPr/>
            <p:nvPr/>
          </p:nvSpPr>
          <p:spPr>
            <a:xfrm>
              <a:off x="6368866" y="3573737"/>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8" name="Oval 87"/>
            <p:cNvSpPr/>
            <p:nvPr/>
          </p:nvSpPr>
          <p:spPr>
            <a:xfrm>
              <a:off x="8209612" y="2390826"/>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1" name="Oval 90"/>
            <p:cNvSpPr/>
            <p:nvPr/>
          </p:nvSpPr>
          <p:spPr>
            <a:xfrm>
              <a:off x="5764375" y="4014252"/>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2" name="Oval 91"/>
            <p:cNvSpPr/>
            <p:nvPr/>
          </p:nvSpPr>
          <p:spPr>
            <a:xfrm>
              <a:off x="6368866" y="4018848"/>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7" name="Oval 96"/>
            <p:cNvSpPr/>
            <p:nvPr/>
          </p:nvSpPr>
          <p:spPr>
            <a:xfrm>
              <a:off x="7154584" y="3229004"/>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2" name="Oval 101"/>
            <p:cNvSpPr/>
            <p:nvPr/>
          </p:nvSpPr>
          <p:spPr>
            <a:xfrm>
              <a:off x="8207526" y="3229004"/>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3" name="Oval 112"/>
            <p:cNvSpPr/>
            <p:nvPr/>
          </p:nvSpPr>
          <p:spPr>
            <a:xfrm>
              <a:off x="7156670" y="4124952"/>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14" name="Oval 113"/>
            <p:cNvSpPr/>
            <p:nvPr/>
          </p:nvSpPr>
          <p:spPr>
            <a:xfrm>
              <a:off x="8207526" y="4129548"/>
              <a:ext cx="150803" cy="150803"/>
            </a:xfrm>
            <a:prstGeom prst="ellipse">
              <a:avLst/>
            </a:prstGeom>
            <a:solidFill>
              <a:schemeClr val="accent2">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116" name="Straight Connector 115"/>
            <p:cNvCxnSpPr>
              <a:stCxn id="66" idx="6"/>
              <a:endCxn id="67" idx="2"/>
            </p:cNvCxnSpPr>
            <p:nvPr/>
          </p:nvCxnSpPr>
          <p:spPr>
            <a:xfrm>
              <a:off x="5913581" y="2577020"/>
              <a:ext cx="453688" cy="4596"/>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a:stCxn id="67" idx="6"/>
              <a:endCxn id="74" idx="2"/>
            </p:cNvCxnSpPr>
            <p:nvPr/>
          </p:nvCxnSpPr>
          <p:spPr>
            <a:xfrm flipV="1">
              <a:off x="6518072" y="2466228"/>
              <a:ext cx="638598" cy="115388"/>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a:stCxn id="74" idx="6"/>
              <a:endCxn id="88" idx="2"/>
            </p:cNvCxnSpPr>
            <p:nvPr/>
          </p:nvCxnSpPr>
          <p:spPr>
            <a:xfrm>
              <a:off x="7307473" y="2466228"/>
              <a:ext cx="902139" cy="0"/>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a:stCxn id="88" idx="4"/>
              <a:endCxn id="102" idx="0"/>
            </p:cNvCxnSpPr>
            <p:nvPr/>
          </p:nvCxnSpPr>
          <p:spPr>
            <a:xfrm flipH="1">
              <a:off x="8282928" y="2541629"/>
              <a:ext cx="2086" cy="68737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a:stCxn id="102" idx="4"/>
              <a:endCxn id="114" idx="0"/>
            </p:cNvCxnSpPr>
            <p:nvPr/>
          </p:nvCxnSpPr>
          <p:spPr>
            <a:xfrm>
              <a:off x="8282928" y="3379807"/>
              <a:ext cx="0" cy="749741"/>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stCxn id="114" idx="2"/>
              <a:endCxn id="113" idx="6"/>
            </p:cNvCxnSpPr>
            <p:nvPr/>
          </p:nvCxnSpPr>
          <p:spPr>
            <a:xfrm flipH="1" flipV="1">
              <a:off x="7307473" y="4200354"/>
              <a:ext cx="900053" cy="4596"/>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stCxn id="113" idx="0"/>
              <a:endCxn id="97" idx="4"/>
            </p:cNvCxnSpPr>
            <p:nvPr/>
          </p:nvCxnSpPr>
          <p:spPr>
            <a:xfrm flipH="1" flipV="1">
              <a:off x="7229986" y="3379807"/>
              <a:ext cx="2086" cy="74514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a:stCxn id="97" idx="0"/>
              <a:endCxn id="74" idx="4"/>
            </p:cNvCxnSpPr>
            <p:nvPr/>
          </p:nvCxnSpPr>
          <p:spPr>
            <a:xfrm flipV="1">
              <a:off x="7229986" y="2541629"/>
              <a:ext cx="2086" cy="68737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a:stCxn id="69" idx="6"/>
              <a:endCxn id="97" idx="2"/>
            </p:cNvCxnSpPr>
            <p:nvPr/>
          </p:nvCxnSpPr>
          <p:spPr>
            <a:xfrm>
              <a:off x="6519669" y="3060521"/>
              <a:ext cx="634915" cy="24388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a:stCxn id="67" idx="4"/>
              <a:endCxn id="69" idx="0"/>
            </p:cNvCxnSpPr>
            <p:nvPr/>
          </p:nvCxnSpPr>
          <p:spPr>
            <a:xfrm>
              <a:off x="6442671" y="2657017"/>
              <a:ext cx="1597" cy="328102"/>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a:stCxn id="66" idx="4"/>
              <a:endCxn id="68" idx="0"/>
            </p:cNvCxnSpPr>
            <p:nvPr/>
          </p:nvCxnSpPr>
          <p:spPr>
            <a:xfrm>
              <a:off x="5838180" y="2652421"/>
              <a:ext cx="1597" cy="328102"/>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a:stCxn id="68" idx="6"/>
              <a:endCxn id="69" idx="2"/>
            </p:cNvCxnSpPr>
            <p:nvPr/>
          </p:nvCxnSpPr>
          <p:spPr>
            <a:xfrm>
              <a:off x="5915178" y="3055925"/>
              <a:ext cx="453688" cy="4596"/>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a:stCxn id="68" idx="4"/>
              <a:endCxn id="82" idx="0"/>
            </p:cNvCxnSpPr>
            <p:nvPr/>
          </p:nvCxnSpPr>
          <p:spPr>
            <a:xfrm>
              <a:off x="5839777" y="3131326"/>
              <a:ext cx="0" cy="43781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a:stCxn id="69" idx="4"/>
              <a:endCxn id="83" idx="0"/>
            </p:cNvCxnSpPr>
            <p:nvPr/>
          </p:nvCxnSpPr>
          <p:spPr>
            <a:xfrm>
              <a:off x="6444268" y="3135922"/>
              <a:ext cx="0" cy="437815"/>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a:stCxn id="82" idx="4"/>
              <a:endCxn id="91" idx="0"/>
            </p:cNvCxnSpPr>
            <p:nvPr/>
          </p:nvCxnSpPr>
          <p:spPr>
            <a:xfrm>
              <a:off x="5839777" y="3719944"/>
              <a:ext cx="0" cy="294308"/>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a:stCxn id="91" idx="6"/>
              <a:endCxn id="92" idx="2"/>
            </p:cNvCxnSpPr>
            <p:nvPr/>
          </p:nvCxnSpPr>
          <p:spPr>
            <a:xfrm>
              <a:off x="5915178" y="4089654"/>
              <a:ext cx="453688" cy="4596"/>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92" idx="0"/>
              <a:endCxn id="83" idx="4"/>
            </p:cNvCxnSpPr>
            <p:nvPr/>
          </p:nvCxnSpPr>
          <p:spPr>
            <a:xfrm flipV="1">
              <a:off x="6444268" y="3724540"/>
              <a:ext cx="0" cy="294308"/>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a:stCxn id="82" idx="6"/>
              <a:endCxn id="83" idx="2"/>
            </p:cNvCxnSpPr>
            <p:nvPr/>
          </p:nvCxnSpPr>
          <p:spPr>
            <a:xfrm>
              <a:off x="5915178" y="3644543"/>
              <a:ext cx="453688" cy="4596"/>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a:stCxn id="92" idx="6"/>
              <a:endCxn id="113" idx="2"/>
            </p:cNvCxnSpPr>
            <p:nvPr/>
          </p:nvCxnSpPr>
          <p:spPr>
            <a:xfrm>
              <a:off x="6519669" y="4094250"/>
              <a:ext cx="637001" cy="106104"/>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a:stCxn id="83" idx="6"/>
              <a:endCxn id="97" idx="2"/>
            </p:cNvCxnSpPr>
            <p:nvPr/>
          </p:nvCxnSpPr>
          <p:spPr>
            <a:xfrm flipV="1">
              <a:off x="6519669" y="3304406"/>
              <a:ext cx="634915" cy="344733"/>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a:stCxn id="97" idx="6"/>
              <a:endCxn id="102" idx="2"/>
            </p:cNvCxnSpPr>
            <p:nvPr/>
          </p:nvCxnSpPr>
          <p:spPr>
            <a:xfrm>
              <a:off x="7305387" y="3304406"/>
              <a:ext cx="902139" cy="0"/>
            </a:xfrm>
            <a:prstGeom prst="line">
              <a:avLst/>
            </a:prstGeom>
            <a:ln w="2222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64" name="Rectangle 163"/>
          <p:cNvSpPr/>
          <p:nvPr/>
        </p:nvSpPr>
        <p:spPr>
          <a:xfrm>
            <a:off x="925551" y="3898090"/>
            <a:ext cx="7281975" cy="1600200"/>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How can we efficiently model on-chip communication for future large, complex </a:t>
            </a:r>
            <a:r>
              <a:rPr lang="en-US" sz="3200" dirty="0" err="1" smtClean="0">
                <a:solidFill>
                  <a:schemeClr val="tx1"/>
                </a:solidFill>
              </a:rPr>
              <a:t>SoCs</a:t>
            </a:r>
            <a:r>
              <a:rPr lang="en-US" sz="3200" dirty="0" smtClean="0">
                <a:solidFill>
                  <a:schemeClr val="tx1"/>
                </a:solidFill>
              </a:rPr>
              <a:t>?</a:t>
            </a:r>
            <a:endParaRPr lang="en-US" sz="3200" dirty="0">
              <a:solidFill>
                <a:schemeClr val="tx1"/>
              </a:solidFill>
            </a:endParaRPr>
          </a:p>
        </p:txBody>
      </p:sp>
    </p:spTree>
    <p:custDataLst>
      <p:tags r:id="rId1"/>
    </p:custDataLst>
    <p:extLst>
      <p:ext uri="{BB962C8B-B14F-4D97-AF65-F5344CB8AC3E}">
        <p14:creationId xmlns:p14="http://schemas.microsoft.com/office/powerpoint/2010/main" val="289177688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6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1" grpId="0" animBg="1"/>
      <p:bldP spid="16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a:t>Our Methodology: APU-SynFull</a:t>
            </a:r>
          </a:p>
        </p:txBody>
      </p:sp>
      <p:sp>
        <p:nvSpPr>
          <p:cNvPr id="64" name="Content Placeholder 63"/>
          <p:cNvSpPr>
            <a:spLocks noGrp="1"/>
          </p:cNvSpPr>
          <p:nvPr>
            <p:ph idx="1"/>
          </p:nvPr>
        </p:nvSpPr>
        <p:spPr/>
        <p:txBody>
          <a:bodyPr/>
          <a:lstStyle/>
          <a:p>
            <a:r>
              <a:rPr lang="en-US" dirty="0"/>
              <a:t>How are phase addresses </a:t>
            </a:r>
            <a:r>
              <a:rPr lang="en-US" dirty="0" smtClean="0"/>
              <a:t>represented? </a:t>
            </a:r>
          </a:p>
          <a:p>
            <a:pPr lvl="1"/>
            <a:r>
              <a:rPr lang="en-US" dirty="0" smtClean="0"/>
              <a:t>Bank destination distribution</a:t>
            </a:r>
          </a:p>
          <a:p>
            <a:pPr lvl="1"/>
            <a:r>
              <a:rPr lang="en-US" dirty="0" smtClean="0"/>
              <a:t>Transition Matrix = P(Bank</a:t>
            </a:r>
            <a:r>
              <a:rPr lang="en-US" baseline="-25000" dirty="0" smtClean="0"/>
              <a:t>N</a:t>
            </a:r>
            <a:r>
              <a:rPr lang="en-US" dirty="0" smtClean="0"/>
              <a:t>|Bank</a:t>
            </a:r>
            <a:r>
              <a:rPr lang="en-US" baseline="-25000" dirty="0" smtClean="0"/>
              <a:t>M</a:t>
            </a:r>
            <a:r>
              <a:rPr lang="en-US" dirty="0" smtClean="0"/>
              <a:t>)</a:t>
            </a:r>
          </a:p>
          <a:p>
            <a:pPr lvl="1"/>
            <a:r>
              <a:rPr lang="en-US" dirty="0" smtClean="0"/>
              <a:t>Bank hit rates</a:t>
            </a:r>
            <a:br>
              <a:rPr lang="en-US" dirty="0" smtClean="0"/>
            </a:br>
            <a:endParaRPr lang="en-US" dirty="0" smtClean="0"/>
          </a:p>
          <a:p>
            <a:r>
              <a:rPr lang="en-US" dirty="0" smtClean="0"/>
              <a:t>How are phase addresses clustered?</a:t>
            </a:r>
          </a:p>
          <a:p>
            <a:pPr lvl="1"/>
            <a:r>
              <a:rPr lang="en-US" dirty="0" smtClean="0"/>
              <a:t>Reduce dimensionality</a:t>
            </a:r>
          </a:p>
          <a:p>
            <a:pPr lvl="2"/>
            <a:r>
              <a:rPr lang="en-US" dirty="0" smtClean="0"/>
              <a:t>Bank </a:t>
            </a:r>
            <a:r>
              <a:rPr lang="en-US" dirty="0"/>
              <a:t>distribution → </a:t>
            </a:r>
            <a:r>
              <a:rPr lang="en-US" dirty="0" smtClean="0"/>
              <a:t>Large magnitudes in FFT</a:t>
            </a:r>
          </a:p>
          <a:p>
            <a:pPr lvl="2"/>
            <a:r>
              <a:rPr lang="en-US" dirty="0" smtClean="0"/>
              <a:t>Transition Vector </a:t>
            </a:r>
            <a:r>
              <a:rPr lang="en-US" dirty="0"/>
              <a:t>→</a:t>
            </a:r>
            <a:r>
              <a:rPr lang="en-US" dirty="0" smtClean="0"/>
              <a:t> P(Consecutive Banks)</a:t>
            </a:r>
          </a:p>
          <a:p>
            <a:pPr lvl="2"/>
            <a:r>
              <a:rPr lang="en-US" dirty="0" smtClean="0"/>
              <a:t>Bank hit </a:t>
            </a:r>
            <a:r>
              <a:rPr lang="en-US" dirty="0"/>
              <a:t>rates → </a:t>
            </a:r>
            <a:r>
              <a:rPr lang="en-US" dirty="0" smtClean="0"/>
              <a:t>Per-channel hit rates</a:t>
            </a:r>
          </a:p>
          <a:p>
            <a:pPr lvl="1"/>
            <a:r>
              <a:rPr lang="en-US" dirty="0" smtClean="0"/>
              <a:t>Standard clustering methods afterward</a:t>
            </a:r>
            <a:br>
              <a:rPr lang="en-US" dirty="0" smtClean="0"/>
            </a:br>
            <a:endParaRPr lang="en-US" dirty="0" smtClean="0"/>
          </a:p>
          <a:p>
            <a:r>
              <a:rPr lang="en-US" dirty="0" smtClean="0"/>
              <a:t>Replay by reversing above process</a:t>
            </a:r>
            <a:endParaRPr lang="en-US" dirty="0"/>
          </a:p>
        </p:txBody>
      </p:sp>
      <p:sp>
        <p:nvSpPr>
          <p:cNvPr id="65" name="Text Placeholder 64"/>
          <p:cNvSpPr>
            <a:spLocks noGrp="1"/>
          </p:cNvSpPr>
          <p:nvPr>
            <p:ph type="body" sz="quarter" idx="10"/>
          </p:nvPr>
        </p:nvSpPr>
        <p:spPr/>
        <p:txBody>
          <a:bodyPr/>
          <a:lstStyle/>
          <a:p>
            <a:r>
              <a:rPr lang="en-US" dirty="0" smtClean="0"/>
              <a:t>5 - Memory Latency Model</a:t>
            </a:r>
            <a:endParaRPr lang="en-US" dirty="0"/>
          </a:p>
        </p:txBody>
      </p:sp>
      <p:grpSp>
        <p:nvGrpSpPr>
          <p:cNvPr id="23" name="Group 22"/>
          <p:cNvGrpSpPr/>
          <p:nvPr/>
        </p:nvGrpSpPr>
        <p:grpSpPr>
          <a:xfrm>
            <a:off x="4697387" y="1730572"/>
            <a:ext cx="4314825" cy="1868776"/>
            <a:chOff x="1311490" y="1971380"/>
            <a:chExt cx="3273162" cy="775804"/>
          </a:xfrm>
        </p:grpSpPr>
        <p:sp>
          <p:nvSpPr>
            <p:cNvPr id="26" name="Rectangle 25"/>
            <p:cNvSpPr/>
            <p:nvPr/>
          </p:nvSpPr>
          <p:spPr>
            <a:xfrm rot="16200000">
              <a:off x="1073284" y="2260465"/>
              <a:ext cx="677017" cy="200605"/>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Input</a:t>
              </a:r>
              <a:endParaRPr lang="en-US" sz="1400" b="1" dirty="0">
                <a:solidFill>
                  <a:schemeClr val="tx1"/>
                </a:solidFill>
              </a:endParaRPr>
            </a:p>
          </p:txBody>
        </p:sp>
        <p:sp>
          <p:nvSpPr>
            <p:cNvPr id="27" name="Rectangle 26"/>
            <p:cNvSpPr/>
            <p:nvPr/>
          </p:nvSpPr>
          <p:spPr>
            <a:xfrm>
              <a:off x="1870869" y="1971381"/>
              <a:ext cx="815976" cy="203923"/>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Distribution</a:t>
              </a:r>
              <a:endParaRPr lang="en-US" sz="1400" b="1" dirty="0">
                <a:solidFill>
                  <a:schemeClr val="tx1"/>
                </a:solidFill>
              </a:endParaRPr>
            </a:p>
          </p:txBody>
        </p:sp>
        <p:sp>
          <p:nvSpPr>
            <p:cNvPr id="28" name="Rectangle 27"/>
            <p:cNvSpPr/>
            <p:nvPr/>
          </p:nvSpPr>
          <p:spPr>
            <a:xfrm>
              <a:off x="1870869" y="2260293"/>
              <a:ext cx="1423979" cy="200951"/>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Transition Matrix</a:t>
              </a:r>
              <a:endParaRPr lang="en-US" sz="1400" b="1" dirty="0">
                <a:solidFill>
                  <a:schemeClr val="tx1"/>
                </a:solidFill>
              </a:endParaRPr>
            </a:p>
          </p:txBody>
        </p:sp>
        <p:sp>
          <p:nvSpPr>
            <p:cNvPr id="29" name="Rectangle 28"/>
            <p:cNvSpPr/>
            <p:nvPr/>
          </p:nvSpPr>
          <p:spPr>
            <a:xfrm>
              <a:off x="1870869" y="2546233"/>
              <a:ext cx="1423979" cy="200951"/>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a:solidFill>
                    <a:schemeClr val="tx1"/>
                  </a:solidFill>
                </a:rPr>
                <a:t>H</a:t>
              </a:r>
              <a:r>
                <a:rPr lang="en-US" sz="1400" b="1" dirty="0" smtClean="0">
                  <a:solidFill>
                    <a:schemeClr val="tx1"/>
                  </a:solidFill>
                </a:rPr>
                <a:t>it Rate Statistics</a:t>
              </a:r>
              <a:endParaRPr lang="en-US" sz="1400" b="1" dirty="0">
                <a:solidFill>
                  <a:schemeClr val="tx1"/>
                </a:solidFill>
              </a:endParaRPr>
            </a:p>
          </p:txBody>
        </p:sp>
        <p:sp>
          <p:nvSpPr>
            <p:cNvPr id="30" name="Rectangle 29"/>
            <p:cNvSpPr/>
            <p:nvPr/>
          </p:nvSpPr>
          <p:spPr>
            <a:xfrm rot="16200000">
              <a:off x="4037163" y="2151787"/>
              <a:ext cx="675877" cy="419100"/>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Synthetic Model</a:t>
              </a:r>
              <a:endParaRPr lang="en-US" sz="1400" b="1" dirty="0">
                <a:solidFill>
                  <a:schemeClr val="tx1"/>
                </a:solidFill>
              </a:endParaRPr>
            </a:p>
          </p:txBody>
        </p:sp>
        <p:sp>
          <p:nvSpPr>
            <p:cNvPr id="31" name="Rectangle 30"/>
            <p:cNvSpPr/>
            <p:nvPr/>
          </p:nvSpPr>
          <p:spPr>
            <a:xfrm>
              <a:off x="2927255" y="1971381"/>
              <a:ext cx="367593" cy="205611"/>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FFT</a:t>
              </a:r>
              <a:endParaRPr lang="en-US" sz="1400" b="1" dirty="0">
                <a:solidFill>
                  <a:schemeClr val="tx1"/>
                </a:solidFill>
              </a:endParaRPr>
            </a:p>
          </p:txBody>
        </p:sp>
        <p:cxnSp>
          <p:nvCxnSpPr>
            <p:cNvPr id="32" name="Straight Arrow Connector 31"/>
            <p:cNvCxnSpPr/>
            <p:nvPr/>
          </p:nvCxnSpPr>
          <p:spPr>
            <a:xfrm flipV="1">
              <a:off x="1566864" y="2080419"/>
              <a:ext cx="246855" cy="104392"/>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1558133" y="2546234"/>
              <a:ext cx="249236" cy="92984"/>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1566864" y="2356772"/>
              <a:ext cx="246855" cy="1"/>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rot="10800000" flipV="1">
              <a:off x="3858371" y="2528044"/>
              <a:ext cx="246855" cy="104392"/>
            </a:xfrm>
            <a:prstGeom prst="straightConnector1">
              <a:avLst/>
            </a:prstGeom>
            <a:ln w="1905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rot="10800000">
              <a:off x="3864721" y="2073637"/>
              <a:ext cx="249236" cy="92984"/>
            </a:xfrm>
            <a:prstGeom prst="straightConnector1">
              <a:avLst/>
            </a:prstGeom>
            <a:ln w="1905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rot="10800000">
              <a:off x="3858371" y="2356082"/>
              <a:ext cx="246855" cy="1"/>
            </a:xfrm>
            <a:prstGeom prst="straightConnector1">
              <a:avLst/>
            </a:prstGeom>
            <a:ln w="19050">
              <a:solidFill>
                <a:schemeClr val="tx1"/>
              </a:solidFill>
              <a:headEnd type="arrow"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47170" y="2070366"/>
              <a:ext cx="119063" cy="2131"/>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rot="16200000">
              <a:off x="3318574" y="2258979"/>
              <a:ext cx="775803" cy="200605"/>
            </a:xfrm>
            <a:prstGeom prst="rect">
              <a:avLst/>
            </a:prstGeom>
            <a:solidFill>
              <a:schemeClr val="accent1">
                <a:lumMod val="60000"/>
                <a:lumOff val="40000"/>
              </a:schemeClr>
            </a:solid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b="1" dirty="0" smtClean="0">
                  <a:solidFill>
                    <a:schemeClr val="tx1"/>
                  </a:solidFill>
                </a:rPr>
                <a:t>Clustering</a:t>
              </a:r>
              <a:endParaRPr lang="en-US" sz="1400" b="1" dirty="0">
                <a:solidFill>
                  <a:schemeClr val="tx1"/>
                </a:solidFill>
              </a:endParaRPr>
            </a:p>
          </p:txBody>
        </p:sp>
        <p:cxnSp>
          <p:nvCxnSpPr>
            <p:cNvPr id="40" name="Straight Arrow Connector 39"/>
            <p:cNvCxnSpPr/>
            <p:nvPr/>
          </p:nvCxnSpPr>
          <p:spPr>
            <a:xfrm>
              <a:off x="3329155" y="2356081"/>
              <a:ext cx="246855" cy="1"/>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3329155" y="2639218"/>
              <a:ext cx="246855" cy="1"/>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3327409" y="2070366"/>
              <a:ext cx="246855" cy="1"/>
            </a:xfrm>
            <a:prstGeom prst="straightConnector1">
              <a:avLst/>
            </a:prstGeom>
            <a:ln w="19050">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9696540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4">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4">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4">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4">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4">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Evaluation</a:t>
            </a:r>
            <a:endParaRPr lang="en-US" dirty="0"/>
          </a:p>
        </p:txBody>
      </p:sp>
      <p:sp>
        <p:nvSpPr>
          <p:cNvPr id="64" name="Content Placeholder 63"/>
          <p:cNvSpPr>
            <a:spLocks noGrp="1"/>
          </p:cNvSpPr>
          <p:nvPr>
            <p:ph idx="1"/>
          </p:nvPr>
        </p:nvSpPr>
        <p:spPr>
          <a:xfrm>
            <a:off x="274387" y="1381123"/>
            <a:ext cx="4716713" cy="4937760"/>
          </a:xfrm>
        </p:spPr>
        <p:txBody>
          <a:bodyPr/>
          <a:lstStyle/>
          <a:p>
            <a:r>
              <a:rPr lang="en-US" dirty="0" smtClean="0"/>
              <a:t>APU with 32 CUs and 1 CPU</a:t>
            </a:r>
          </a:p>
          <a:p>
            <a:r>
              <a:rPr lang="en-US" dirty="0" smtClean="0"/>
              <a:t>2D Mesh network</a:t>
            </a:r>
          </a:p>
          <a:p>
            <a:endParaRPr lang="en-US" dirty="0" smtClean="0"/>
          </a:p>
          <a:p>
            <a:r>
              <a:rPr lang="en-US" dirty="0" smtClean="0"/>
              <a:t>Gem5 &amp; GPU model</a:t>
            </a:r>
          </a:p>
          <a:p>
            <a:pPr lvl="1"/>
            <a:r>
              <a:rPr lang="en-US" dirty="0" smtClean="0"/>
              <a:t>Collect traces</a:t>
            </a:r>
          </a:p>
          <a:p>
            <a:pPr lvl="1"/>
            <a:r>
              <a:rPr lang="en-US" dirty="0" smtClean="0"/>
              <a:t>Generate APU-SynFull models</a:t>
            </a:r>
          </a:p>
          <a:p>
            <a:r>
              <a:rPr lang="en-US" dirty="0" smtClean="0"/>
              <a:t>Instantiate APU-SynFull nodes to a network simulator (Garnet) to simulate network traffic</a:t>
            </a:r>
          </a:p>
          <a:p>
            <a:endParaRPr lang="en-US" dirty="0"/>
          </a:p>
          <a:p>
            <a:r>
              <a:rPr lang="en-US" dirty="0" err="1" smtClean="0"/>
              <a:t>Macrophase</a:t>
            </a:r>
            <a:r>
              <a:rPr lang="en-US" dirty="0" smtClean="0"/>
              <a:t> length: 5M cycles</a:t>
            </a:r>
          </a:p>
          <a:p>
            <a:pPr lvl="1"/>
            <a:r>
              <a:rPr lang="en-US" dirty="0" err="1" smtClean="0"/>
              <a:t>Autodetected</a:t>
            </a:r>
            <a:r>
              <a:rPr lang="en-US" dirty="0" smtClean="0"/>
              <a:t> for periodic </a:t>
            </a:r>
            <a:r>
              <a:rPr lang="en-US" dirty="0" err="1" smtClean="0"/>
              <a:t>applicatons</a:t>
            </a:r>
            <a:endParaRPr lang="en-US" dirty="0" smtClean="0"/>
          </a:p>
          <a:p>
            <a:r>
              <a:rPr lang="en-US" dirty="0" err="1" smtClean="0"/>
              <a:t>Microphase</a:t>
            </a:r>
            <a:r>
              <a:rPr lang="en-US" dirty="0" smtClean="0"/>
              <a:t> length: 250 cycles</a:t>
            </a:r>
          </a:p>
          <a:p>
            <a:r>
              <a:rPr lang="en-US" dirty="0" smtClean="0"/>
              <a:t>In the paper: sensitivity to phase lengths</a:t>
            </a:r>
          </a:p>
        </p:txBody>
      </p:sp>
      <p:sp>
        <p:nvSpPr>
          <p:cNvPr id="65" name="Text Placeholder 64"/>
          <p:cNvSpPr>
            <a:spLocks noGrp="1"/>
          </p:cNvSpPr>
          <p:nvPr>
            <p:ph type="body" sz="quarter" idx="10"/>
          </p:nvPr>
        </p:nvSpPr>
        <p:spPr/>
        <p:txBody>
          <a:bodyPr/>
          <a:lstStyle/>
          <a:p>
            <a:r>
              <a:rPr lang="en-US" dirty="0" smtClean="0"/>
              <a:t>Baseline &amp; Methodology</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351667017"/>
              </p:ext>
            </p:extLst>
          </p:nvPr>
        </p:nvGraphicFramePr>
        <p:xfrm>
          <a:off x="4874151" y="1387417"/>
          <a:ext cx="3863852" cy="2463060"/>
        </p:xfrm>
        <a:graphic>
          <a:graphicData uri="http://schemas.openxmlformats.org/presentationml/2006/ole">
            <mc:AlternateContent xmlns:mc="http://schemas.openxmlformats.org/markup-compatibility/2006">
              <mc:Choice xmlns:v="urn:schemas-microsoft-com:vml" Requires="v">
                <p:oleObj spid="_x0000_s8526" name="Acrobat Document" r:id="rId4" imgW="3152722" imgH="2009572" progId="AcroExch.Document.DC">
                  <p:embed/>
                </p:oleObj>
              </mc:Choice>
              <mc:Fallback>
                <p:oleObj name="Acrobat Document" r:id="rId4" imgW="3152722" imgH="2009572" progId="AcroExch.Document.DC">
                  <p:embed/>
                  <p:pic>
                    <p:nvPicPr>
                      <p:cNvPr id="0" name=""/>
                      <p:cNvPicPr/>
                      <p:nvPr/>
                    </p:nvPicPr>
                    <p:blipFill>
                      <a:blip r:embed="rId5"/>
                      <a:stretch>
                        <a:fillRect/>
                      </a:stretch>
                    </p:blipFill>
                    <p:spPr>
                      <a:xfrm>
                        <a:off x="4874151" y="1387417"/>
                        <a:ext cx="3863852" cy="2463060"/>
                      </a:xfrm>
                      <a:prstGeom prst="rect">
                        <a:avLst/>
                      </a:prstGeom>
                    </p:spPr>
                  </p:pic>
                </p:oleObj>
              </mc:Fallback>
            </mc:AlternateContent>
          </a:graphicData>
        </a:graphic>
      </p:graphicFrame>
    </p:spTree>
    <p:extLst>
      <p:ext uri="{BB962C8B-B14F-4D97-AF65-F5344CB8AC3E}">
        <p14:creationId xmlns:p14="http://schemas.microsoft.com/office/powerpoint/2010/main" val="127616590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4">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4">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4">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p:cNvGraphicFramePr>
          <p:nvPr>
            <p:extLst>
              <p:ext uri="{D42A27DB-BD31-4B8C-83A1-F6EECF244321}">
                <p14:modId xmlns:p14="http://schemas.microsoft.com/office/powerpoint/2010/main" val="1396052386"/>
              </p:ext>
            </p:extLst>
          </p:nvPr>
        </p:nvGraphicFramePr>
        <p:xfrm>
          <a:off x="423746" y="1109765"/>
          <a:ext cx="8419171" cy="4383271"/>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p:txBody>
          <a:bodyPr/>
          <a:lstStyle/>
          <a:p>
            <a:r>
              <a:rPr lang="en-US" dirty="0" smtClean="0"/>
              <a:t>Evaluation</a:t>
            </a:r>
            <a:endParaRPr lang="en-US" dirty="0"/>
          </a:p>
        </p:txBody>
      </p:sp>
      <p:sp>
        <p:nvSpPr>
          <p:cNvPr id="4" name="Text Placeholder 3"/>
          <p:cNvSpPr>
            <a:spLocks noGrp="1"/>
          </p:cNvSpPr>
          <p:nvPr>
            <p:ph type="body" sz="quarter" idx="10"/>
          </p:nvPr>
        </p:nvSpPr>
        <p:spPr/>
        <p:txBody>
          <a:bodyPr/>
          <a:lstStyle/>
          <a:p>
            <a:r>
              <a:rPr lang="en-US" dirty="0" smtClean="0"/>
              <a:t>Network Latency Results</a:t>
            </a:r>
            <a:endParaRPr lang="en-US" dirty="0"/>
          </a:p>
        </p:txBody>
      </p:sp>
      <p:sp>
        <p:nvSpPr>
          <p:cNvPr id="7" name="Oval 6"/>
          <p:cNvSpPr/>
          <p:nvPr/>
        </p:nvSpPr>
        <p:spPr>
          <a:xfrm rot="2626947">
            <a:off x="1641393" y="4355553"/>
            <a:ext cx="560785" cy="1209449"/>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 name="Oval 7"/>
          <p:cNvSpPr/>
          <p:nvPr/>
        </p:nvSpPr>
        <p:spPr>
          <a:xfrm rot="2626947">
            <a:off x="3267948" y="4171695"/>
            <a:ext cx="486584" cy="1706434"/>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 name="Oval 8"/>
          <p:cNvSpPr/>
          <p:nvPr/>
        </p:nvSpPr>
        <p:spPr>
          <a:xfrm rot="2626947">
            <a:off x="4076459" y="4367020"/>
            <a:ext cx="401583" cy="1002331"/>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0" name="Oval 9"/>
          <p:cNvSpPr/>
          <p:nvPr/>
        </p:nvSpPr>
        <p:spPr>
          <a:xfrm rot="2626947">
            <a:off x="4655006" y="4329267"/>
            <a:ext cx="401583" cy="1002331"/>
          </a:xfrm>
          <a:prstGeom prst="ellipse">
            <a:avLst/>
          </a:prstGeom>
          <a:noFill/>
          <a:ln>
            <a:solidFill>
              <a:srgbClr val="00B05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rgbClr val="00B050"/>
              </a:solidFill>
            </a:endParaRPr>
          </a:p>
        </p:txBody>
      </p:sp>
      <p:sp>
        <p:nvSpPr>
          <p:cNvPr id="11" name="Oval 10"/>
          <p:cNvSpPr/>
          <p:nvPr/>
        </p:nvSpPr>
        <p:spPr>
          <a:xfrm rot="2626947">
            <a:off x="5086166" y="4210179"/>
            <a:ext cx="401583" cy="1535916"/>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2" name="Oval 11"/>
          <p:cNvSpPr/>
          <p:nvPr/>
        </p:nvSpPr>
        <p:spPr>
          <a:xfrm rot="2626947">
            <a:off x="5838705" y="4460316"/>
            <a:ext cx="411502" cy="568572"/>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3" name="Oval 12"/>
          <p:cNvSpPr/>
          <p:nvPr/>
        </p:nvSpPr>
        <p:spPr>
          <a:xfrm rot="2626947">
            <a:off x="5732439" y="4413777"/>
            <a:ext cx="598961" cy="690129"/>
          </a:xfrm>
          <a:prstGeom prst="ellipse">
            <a:avLst/>
          </a:prstGeom>
          <a:noFill/>
          <a:ln>
            <a:solidFill>
              <a:srgbClr val="00B05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rgbClr val="00B050"/>
              </a:solidFill>
            </a:endParaRPr>
          </a:p>
        </p:txBody>
      </p:sp>
      <p:sp>
        <p:nvSpPr>
          <p:cNvPr id="14" name="Oval 13"/>
          <p:cNvSpPr/>
          <p:nvPr/>
        </p:nvSpPr>
        <p:spPr>
          <a:xfrm rot="2626947" flipH="1">
            <a:off x="6218046" y="4314606"/>
            <a:ext cx="472508" cy="1284310"/>
          </a:xfrm>
          <a:prstGeom prst="ellipse">
            <a:avLst/>
          </a:prstGeom>
          <a:noFill/>
          <a:ln>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5" name="Oval 14"/>
          <p:cNvSpPr/>
          <p:nvPr/>
        </p:nvSpPr>
        <p:spPr>
          <a:xfrm rot="2626947">
            <a:off x="6173811" y="4223851"/>
            <a:ext cx="598961" cy="1414143"/>
          </a:xfrm>
          <a:prstGeom prst="ellipse">
            <a:avLst/>
          </a:prstGeom>
          <a:noFill/>
          <a:ln>
            <a:solidFill>
              <a:srgbClr val="7030A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rgbClr val="00B050"/>
              </a:solidFill>
            </a:endParaRPr>
          </a:p>
        </p:txBody>
      </p:sp>
      <p:sp>
        <p:nvSpPr>
          <p:cNvPr id="17" name="Oval 16"/>
          <p:cNvSpPr/>
          <p:nvPr/>
        </p:nvSpPr>
        <p:spPr>
          <a:xfrm rot="2626947">
            <a:off x="6993555" y="4436175"/>
            <a:ext cx="401583" cy="717561"/>
          </a:xfrm>
          <a:prstGeom prst="ellipse">
            <a:avLst/>
          </a:prstGeom>
          <a:noFill/>
          <a:ln>
            <a:solidFill>
              <a:srgbClr val="00B05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rgbClr val="00B050"/>
              </a:solidFill>
            </a:endParaRPr>
          </a:p>
        </p:txBody>
      </p:sp>
      <p:sp>
        <p:nvSpPr>
          <p:cNvPr id="18" name="Oval 17"/>
          <p:cNvSpPr/>
          <p:nvPr/>
        </p:nvSpPr>
        <p:spPr>
          <a:xfrm rot="2626947">
            <a:off x="4587021" y="4242011"/>
            <a:ext cx="551004" cy="1164149"/>
          </a:xfrm>
          <a:prstGeom prst="ellipse">
            <a:avLst/>
          </a:prstGeom>
          <a:noFill/>
          <a:ln>
            <a:solidFill>
              <a:srgbClr val="7030A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rgbClr val="00B050"/>
              </a:solidFill>
            </a:endParaRPr>
          </a:p>
        </p:txBody>
      </p:sp>
      <p:sp>
        <p:nvSpPr>
          <p:cNvPr id="21" name="Rectangle 20"/>
          <p:cNvSpPr/>
          <p:nvPr/>
        </p:nvSpPr>
        <p:spPr>
          <a:xfrm>
            <a:off x="1614484" y="1925137"/>
            <a:ext cx="6767515" cy="1721865"/>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In the paper:</a:t>
            </a:r>
          </a:p>
          <a:p>
            <a:pPr algn="ctr" fontAlgn="auto">
              <a:spcBef>
                <a:spcPts val="0"/>
              </a:spcBef>
              <a:spcAft>
                <a:spcPts val="0"/>
              </a:spcAft>
            </a:pPr>
            <a:r>
              <a:rPr lang="en-US" sz="3200" dirty="0" smtClean="0">
                <a:solidFill>
                  <a:schemeClr val="tx1"/>
                </a:solidFill>
              </a:rPr>
              <a:t>Latency distributions</a:t>
            </a:r>
          </a:p>
          <a:p>
            <a:pPr algn="ctr" fontAlgn="auto">
              <a:spcBef>
                <a:spcPts val="0"/>
              </a:spcBef>
              <a:spcAft>
                <a:spcPts val="0"/>
              </a:spcAft>
            </a:pPr>
            <a:r>
              <a:rPr lang="en-US" sz="3200" dirty="0" smtClean="0">
                <a:solidFill>
                  <a:schemeClr val="tx1"/>
                </a:solidFill>
              </a:rPr>
              <a:t>Distributions of injected message types</a:t>
            </a:r>
          </a:p>
        </p:txBody>
      </p:sp>
      <p:sp>
        <p:nvSpPr>
          <p:cNvPr id="22" name="TextBox 21"/>
          <p:cNvSpPr txBox="1"/>
          <p:nvPr/>
        </p:nvSpPr>
        <p:spPr>
          <a:xfrm>
            <a:off x="479780" y="5472573"/>
            <a:ext cx="2007220" cy="757130"/>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400" b="0" i="0" u="none" strike="noStrike" kern="1200" cap="none" spc="0" normalizeH="0" baseline="0" noProof="0" dirty="0" smtClean="0">
                <a:ln>
                  <a:noFill/>
                </a:ln>
                <a:solidFill>
                  <a:srgbClr val="FF0000"/>
                </a:solidFill>
                <a:effectLst/>
                <a:uLnTx/>
                <a:uFillTx/>
                <a:latin typeface="+mj-lt"/>
                <a:ea typeface="MS PGothic" pitchFamily="34" charset="-128"/>
                <a:cs typeface="+mn-cs"/>
              </a:rPr>
              <a:t>Capturing</a:t>
            </a:r>
            <a:r>
              <a:rPr kumimoji="0" lang="en-US" sz="2400" b="0" i="0" u="none" strike="noStrike" kern="1200" cap="none" spc="0" normalizeH="0" noProof="0" dirty="0" smtClean="0">
                <a:ln>
                  <a:noFill/>
                </a:ln>
                <a:solidFill>
                  <a:srgbClr val="FF0000"/>
                </a:solidFill>
                <a:effectLst/>
                <a:uLnTx/>
                <a:uFillTx/>
                <a:latin typeface="+mj-lt"/>
                <a:ea typeface="MS PGothic" pitchFamily="34" charset="-128"/>
                <a:cs typeface="+mn-cs"/>
              </a:rPr>
              <a:t> bursts</a:t>
            </a:r>
            <a:endParaRPr kumimoji="0" lang="en-US" sz="2400" b="0" i="0" u="none" strike="noStrike" kern="1200" cap="none" spc="0" normalizeH="0" baseline="0" noProof="0" dirty="0">
              <a:ln>
                <a:noFill/>
              </a:ln>
              <a:solidFill>
                <a:srgbClr val="FF0000"/>
              </a:solidFill>
              <a:effectLst/>
              <a:uLnTx/>
              <a:uFillTx/>
              <a:latin typeface="+mj-lt"/>
              <a:ea typeface="MS PGothic" pitchFamily="34" charset="-128"/>
              <a:cs typeface="+mn-cs"/>
            </a:endParaRPr>
          </a:p>
        </p:txBody>
      </p:sp>
      <p:sp>
        <p:nvSpPr>
          <p:cNvPr id="23" name="TextBox 22"/>
          <p:cNvSpPr txBox="1"/>
          <p:nvPr/>
        </p:nvSpPr>
        <p:spPr>
          <a:xfrm>
            <a:off x="3348784" y="5481620"/>
            <a:ext cx="2190306" cy="757130"/>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400" b="0" i="0" u="none" strike="noStrike" kern="1200" cap="none" spc="0" normalizeH="0" baseline="0" noProof="0" dirty="0" err="1" smtClean="0">
                <a:ln>
                  <a:noFill/>
                </a:ln>
                <a:solidFill>
                  <a:srgbClr val="00B050"/>
                </a:solidFill>
                <a:effectLst/>
                <a:uLnTx/>
                <a:uFillTx/>
                <a:latin typeface="+mj-lt"/>
                <a:ea typeface="MS PGothic" pitchFamily="34" charset="-128"/>
                <a:cs typeface="+mn-cs"/>
              </a:rPr>
              <a:t>Macrophase</a:t>
            </a:r>
            <a:r>
              <a:rPr kumimoji="0" lang="en-US" sz="2400" b="0" i="0" u="none" strike="noStrike" kern="1200" cap="none" spc="0" normalizeH="0" baseline="0" noProof="0" dirty="0" smtClean="0">
                <a:ln>
                  <a:noFill/>
                </a:ln>
                <a:solidFill>
                  <a:srgbClr val="00B050"/>
                </a:solidFill>
                <a:effectLst/>
                <a:uLnTx/>
                <a:uFillTx/>
                <a:latin typeface="+mj-lt"/>
                <a:ea typeface="MS PGothic" pitchFamily="34" charset="-128"/>
                <a:cs typeface="+mn-cs"/>
              </a:rPr>
              <a:t> replay</a:t>
            </a:r>
            <a:endParaRPr kumimoji="0" lang="en-US" sz="2400" b="0" i="0" u="none" strike="noStrike" kern="1200" cap="none" spc="0" normalizeH="0" baseline="0" noProof="0" dirty="0">
              <a:ln>
                <a:noFill/>
              </a:ln>
              <a:solidFill>
                <a:srgbClr val="00B050"/>
              </a:solidFill>
              <a:effectLst/>
              <a:uLnTx/>
              <a:uFillTx/>
              <a:latin typeface="+mj-lt"/>
              <a:ea typeface="MS PGothic" pitchFamily="34" charset="-128"/>
              <a:cs typeface="+mn-cs"/>
            </a:endParaRPr>
          </a:p>
        </p:txBody>
      </p:sp>
      <p:sp>
        <p:nvSpPr>
          <p:cNvPr id="24" name="TextBox 23"/>
          <p:cNvSpPr txBox="1"/>
          <p:nvPr/>
        </p:nvSpPr>
        <p:spPr>
          <a:xfrm>
            <a:off x="6389707" y="5477886"/>
            <a:ext cx="2819565" cy="757130"/>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400" b="0" i="0" u="none" strike="noStrike" kern="1200" cap="none" spc="0" normalizeH="0" baseline="0" noProof="0" dirty="0" smtClean="0">
                <a:ln>
                  <a:noFill/>
                </a:ln>
                <a:solidFill>
                  <a:srgbClr val="7030A0"/>
                </a:solidFill>
                <a:effectLst/>
                <a:uLnTx/>
                <a:uFillTx/>
                <a:latin typeface="+mj-lt"/>
                <a:ea typeface="MS PGothic" pitchFamily="34" charset="-128"/>
                <a:cs typeface="+mn-cs"/>
              </a:rPr>
              <a:t>Automated phase length</a:t>
            </a:r>
            <a:endParaRPr kumimoji="0" lang="en-US" sz="2400" b="0" i="0" u="none" strike="noStrike" kern="1200" cap="none" spc="0" normalizeH="0" baseline="0" noProof="0" dirty="0">
              <a:ln>
                <a:noFill/>
              </a:ln>
              <a:solidFill>
                <a:srgbClr val="7030A0"/>
              </a:solidFill>
              <a:effectLst/>
              <a:uLnTx/>
              <a:uFillTx/>
              <a:latin typeface="+mj-lt"/>
              <a:ea typeface="MS PGothic" pitchFamily="34" charset="-128"/>
              <a:cs typeface="+mn-cs"/>
            </a:endParaRPr>
          </a:p>
        </p:txBody>
      </p:sp>
    </p:spTree>
    <p:extLst>
      <p:ext uri="{BB962C8B-B14F-4D97-AF65-F5344CB8AC3E}">
        <p14:creationId xmlns:p14="http://schemas.microsoft.com/office/powerpoint/2010/main" val="38245845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P spid="17" grpId="0" animBg="1"/>
      <p:bldP spid="18" grpId="0" animBg="1"/>
      <p:bldP spid="21" grpId="0" animBg="1"/>
      <p:bldP spid="22" grpId="0"/>
      <p:bldP spid="23" grpId="0"/>
      <p:bldP spid="2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Evaluation</a:t>
            </a:r>
            <a:endParaRPr lang="en-US" dirty="0"/>
          </a:p>
        </p:txBody>
      </p:sp>
      <p:sp>
        <p:nvSpPr>
          <p:cNvPr id="65" name="Text Placeholder 64"/>
          <p:cNvSpPr>
            <a:spLocks noGrp="1"/>
          </p:cNvSpPr>
          <p:nvPr>
            <p:ph type="body" sz="quarter" idx="10"/>
          </p:nvPr>
        </p:nvSpPr>
        <p:spPr/>
        <p:txBody>
          <a:bodyPr/>
          <a:lstStyle/>
          <a:p>
            <a:r>
              <a:rPr lang="en-US" dirty="0" smtClean="0"/>
              <a:t>Strong Scaling Results</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1679050410"/>
              </p:ext>
            </p:extLst>
          </p:nvPr>
        </p:nvGraphicFramePr>
        <p:xfrm>
          <a:off x="3311913" y="795620"/>
          <a:ext cx="5832088" cy="294587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2210589665"/>
              </p:ext>
            </p:extLst>
          </p:nvPr>
        </p:nvGraphicFramePr>
        <p:xfrm>
          <a:off x="3311913" y="3784643"/>
          <a:ext cx="5832087" cy="2840601"/>
        </p:xfrm>
        <a:graphic>
          <a:graphicData uri="http://schemas.openxmlformats.org/drawingml/2006/chart">
            <c:chart xmlns:c="http://schemas.openxmlformats.org/drawingml/2006/chart" xmlns:r="http://schemas.openxmlformats.org/officeDocument/2006/relationships" r:id="rId4"/>
          </a:graphicData>
        </a:graphic>
      </p:graphicFrame>
      <p:sp>
        <p:nvSpPr>
          <p:cNvPr id="20" name="Rectangle 19"/>
          <p:cNvSpPr/>
          <p:nvPr/>
        </p:nvSpPr>
        <p:spPr>
          <a:xfrm>
            <a:off x="2303339" y="3273881"/>
            <a:ext cx="4554661" cy="1462095"/>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In the paper:</a:t>
            </a:r>
          </a:p>
          <a:p>
            <a:pPr algn="ctr" fontAlgn="auto">
              <a:spcBef>
                <a:spcPts val="0"/>
              </a:spcBef>
              <a:spcAft>
                <a:spcPts val="0"/>
              </a:spcAft>
            </a:pPr>
            <a:r>
              <a:rPr lang="en-US" sz="3200" dirty="0" smtClean="0">
                <a:solidFill>
                  <a:schemeClr val="tx1"/>
                </a:solidFill>
              </a:rPr>
              <a:t>Weak scaling results</a:t>
            </a:r>
          </a:p>
        </p:txBody>
      </p:sp>
      <p:sp>
        <p:nvSpPr>
          <p:cNvPr id="2" name="TextBox 1"/>
          <p:cNvSpPr txBox="1"/>
          <p:nvPr/>
        </p:nvSpPr>
        <p:spPr>
          <a:xfrm>
            <a:off x="385139" y="1235717"/>
            <a:ext cx="3000299" cy="1277273"/>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Scaled: extrapolated traffic</a:t>
            </a:r>
            <a:r>
              <a:rPr kumimoji="0" lang="en-US" sz="2000" b="0" i="0" u="none" strike="noStrike" kern="1200" cap="none" spc="0" normalizeH="0" noProof="0" dirty="0" smtClean="0">
                <a:ln>
                  <a:noFill/>
                </a:ln>
                <a:solidFill>
                  <a:schemeClr val="tx1"/>
                </a:solidFill>
                <a:effectLst/>
                <a:uLnTx/>
                <a:uFillTx/>
                <a:latin typeface="+mj-lt"/>
                <a:ea typeface="MS PGothic" pitchFamily="34" charset="-128"/>
                <a:cs typeface="+mn-cs"/>
              </a:rPr>
              <a:t> for the</a:t>
            </a: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 128 CU system</a:t>
            </a:r>
          </a:p>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lang="en-US" sz="2000" dirty="0" smtClean="0">
                <a:latin typeface="+mj-lt"/>
                <a:ea typeface="MS PGothic" pitchFamily="34" charset="-128"/>
                <a:cs typeface="+mn-cs"/>
              </a:rPr>
              <a:t>Baseline: execution-driven system with 128 CUs</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Tree>
    <p:extLst>
      <p:ext uri="{BB962C8B-B14F-4D97-AF65-F5344CB8AC3E}">
        <p14:creationId xmlns:p14="http://schemas.microsoft.com/office/powerpoint/2010/main" val="41579284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P spid="20" grpId="0" animBg="1"/>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Evaluation</a:t>
            </a:r>
            <a:endParaRPr lang="en-US" dirty="0"/>
          </a:p>
        </p:txBody>
      </p:sp>
      <p:sp>
        <p:nvSpPr>
          <p:cNvPr id="64" name="Content Placeholder 63"/>
          <p:cNvSpPr>
            <a:spLocks noGrp="1"/>
          </p:cNvSpPr>
          <p:nvPr>
            <p:ph idx="1"/>
          </p:nvPr>
        </p:nvSpPr>
        <p:spPr/>
        <p:txBody>
          <a:bodyPr/>
          <a:lstStyle/>
          <a:p>
            <a:r>
              <a:rPr lang="en-US" dirty="0" smtClean="0"/>
              <a:t>Latency error between model and true latency improved by ~37%</a:t>
            </a:r>
          </a:p>
          <a:p>
            <a:pPr lvl="1"/>
            <a:r>
              <a:rPr lang="en-US" dirty="0" smtClean="0"/>
              <a:t>Largest error source from FFT compression</a:t>
            </a:r>
          </a:p>
          <a:p>
            <a:pPr lvl="1"/>
            <a:r>
              <a:rPr lang="en-US" dirty="0" smtClean="0"/>
              <a:t>High burst phases have more error</a:t>
            </a:r>
          </a:p>
          <a:p>
            <a:r>
              <a:rPr lang="en-US" dirty="0" smtClean="0"/>
              <a:t>Hit rate error within 12% of true hit rate</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r>
              <a:rPr lang="en-US" b="1" dirty="0" smtClean="0"/>
              <a:t>Synthetic approaches are promising! → Avoid constant latency model</a:t>
            </a:r>
            <a:endParaRPr lang="en-US" b="1" dirty="0"/>
          </a:p>
        </p:txBody>
      </p:sp>
      <p:sp>
        <p:nvSpPr>
          <p:cNvPr id="65" name="Text Placeholder 64"/>
          <p:cNvSpPr>
            <a:spLocks noGrp="1"/>
          </p:cNvSpPr>
          <p:nvPr>
            <p:ph type="body" sz="quarter" idx="10"/>
          </p:nvPr>
        </p:nvSpPr>
        <p:spPr/>
        <p:txBody>
          <a:bodyPr/>
          <a:lstStyle/>
          <a:p>
            <a:r>
              <a:rPr lang="en-US" dirty="0" smtClean="0"/>
              <a:t>Memory Latency Results</a:t>
            </a:r>
            <a:endParaRPr lang="en-US" dirty="0"/>
          </a:p>
        </p:txBody>
      </p:sp>
      <p:graphicFrame>
        <p:nvGraphicFramePr>
          <p:cNvPr id="24" name="Chart 23"/>
          <p:cNvGraphicFramePr>
            <a:graphicFrameLocks/>
          </p:cNvGraphicFramePr>
          <p:nvPr>
            <p:extLst>
              <p:ext uri="{D42A27DB-BD31-4B8C-83A1-F6EECF244321}">
                <p14:modId xmlns:p14="http://schemas.microsoft.com/office/powerpoint/2010/main" val="3859411275"/>
              </p:ext>
            </p:extLst>
          </p:nvPr>
        </p:nvGraphicFramePr>
        <p:xfrm>
          <a:off x="151347" y="2982403"/>
          <a:ext cx="4420721" cy="274081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Chart 24"/>
          <p:cNvGraphicFramePr>
            <a:graphicFrameLocks/>
          </p:cNvGraphicFramePr>
          <p:nvPr>
            <p:extLst>
              <p:ext uri="{D42A27DB-BD31-4B8C-83A1-F6EECF244321}">
                <p14:modId xmlns:p14="http://schemas.microsoft.com/office/powerpoint/2010/main" val="1023684827"/>
              </p:ext>
            </p:extLst>
          </p:nvPr>
        </p:nvGraphicFramePr>
        <p:xfrm>
          <a:off x="4689662" y="2969727"/>
          <a:ext cx="4303127" cy="2766170"/>
        </p:xfrm>
        <a:graphic>
          <a:graphicData uri="http://schemas.openxmlformats.org/drawingml/2006/chart">
            <c:chart xmlns:c="http://schemas.openxmlformats.org/drawingml/2006/chart" xmlns:r="http://schemas.openxmlformats.org/officeDocument/2006/relationships" r:id="rId4"/>
          </a:graphicData>
        </a:graphic>
      </p:graphicFrame>
      <p:sp>
        <p:nvSpPr>
          <p:cNvPr id="2" name="Oval 1"/>
          <p:cNvSpPr/>
          <p:nvPr/>
        </p:nvSpPr>
        <p:spPr>
          <a:xfrm>
            <a:off x="3971925" y="3643313"/>
            <a:ext cx="521494" cy="1614487"/>
          </a:xfrm>
          <a:prstGeom prst="ellipse">
            <a:avLst/>
          </a:prstGeom>
          <a:noFill/>
          <a:ln w="381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3" name="Oval 42"/>
          <p:cNvSpPr/>
          <p:nvPr/>
        </p:nvSpPr>
        <p:spPr>
          <a:xfrm>
            <a:off x="8387579" y="4010026"/>
            <a:ext cx="521494" cy="1614487"/>
          </a:xfrm>
          <a:prstGeom prst="ellipse">
            <a:avLst/>
          </a:prstGeom>
          <a:noFill/>
          <a:ln w="381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Tree>
    <p:extLst>
      <p:ext uri="{BB962C8B-B14F-4D97-AF65-F5344CB8AC3E}">
        <p14:creationId xmlns:p14="http://schemas.microsoft.com/office/powerpoint/2010/main" val="336928714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2"/>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4">
                                            <p:txEl>
                                              <p:pRg st="11" end="11"/>
                                            </p:txEl>
                                          </p:spTgt>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4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build="p"/>
      <p:bldGraphic spid="24" grpId="0">
        <p:bldAsOne/>
      </p:bldGraphic>
      <p:bldGraphic spid="25" grpId="0">
        <p:bldAsOne/>
      </p:bldGraphic>
      <p:bldP spid="2" grpId="0" animBg="1"/>
      <p:bldP spid="2" grpId="1" animBg="1"/>
      <p:bldP spid="43" grpId="0" animBg="1"/>
      <p:bldP spid="43"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Conclusions</a:t>
            </a:r>
            <a:endParaRPr lang="en-US" dirty="0"/>
          </a:p>
        </p:txBody>
      </p:sp>
      <p:sp>
        <p:nvSpPr>
          <p:cNvPr id="64" name="Content Placeholder 63"/>
          <p:cNvSpPr>
            <a:spLocks noGrp="1"/>
          </p:cNvSpPr>
          <p:nvPr>
            <p:ph idx="1"/>
          </p:nvPr>
        </p:nvSpPr>
        <p:spPr/>
        <p:txBody>
          <a:bodyPr/>
          <a:lstStyle/>
          <a:p>
            <a:r>
              <a:rPr lang="en-US" dirty="0" smtClean="0"/>
              <a:t>We identify various challenges in modeling network traffic in </a:t>
            </a:r>
            <a:r>
              <a:rPr lang="en-US" dirty="0" err="1" smtClean="0"/>
              <a:t>SoCs</a:t>
            </a:r>
            <a:endParaRPr lang="en-US" dirty="0" smtClean="0"/>
          </a:p>
          <a:p>
            <a:r>
              <a:rPr lang="en-US" dirty="0" smtClean="0"/>
              <a:t>We propose a methodology for simulating large scale heterogeneous systems</a:t>
            </a:r>
          </a:p>
          <a:p>
            <a:r>
              <a:rPr lang="en-US" dirty="0" smtClean="0"/>
              <a:t>Can explore network and memory designs (faster) with synthetic APU-like workloads, without execution-driven simulators</a:t>
            </a:r>
          </a:p>
          <a:p>
            <a:r>
              <a:rPr lang="en-US" dirty="0" smtClean="0"/>
              <a:t>Captures many different traffic patterns – useful for not only CPU and GPU, but other components</a:t>
            </a:r>
          </a:p>
          <a:p>
            <a:pPr lvl="1"/>
            <a:r>
              <a:rPr lang="en-US" dirty="0" smtClean="0"/>
              <a:t>Accelerators, FPGAs, different IPs</a:t>
            </a:r>
          </a:p>
          <a:p>
            <a:endParaRPr lang="en-US" dirty="0"/>
          </a:p>
          <a:p>
            <a:endParaRPr lang="en-US" dirty="0"/>
          </a:p>
        </p:txBody>
      </p:sp>
      <p:sp>
        <p:nvSpPr>
          <p:cNvPr id="65" name="Text Placeholder 64"/>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499451573"/>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3"/>
          <p:cNvSpPr>
            <a:spLocks noGrp="1"/>
          </p:cNvSpPr>
          <p:nvPr>
            <p:ph type="ctrTitle"/>
          </p:nvPr>
        </p:nvSpPr>
        <p:spPr/>
        <p:txBody>
          <a:bodyPr/>
          <a:lstStyle/>
          <a:p>
            <a:r>
              <a:rPr lang="en-US" sz="8000" dirty="0" smtClean="0"/>
              <a:t>Thanks!</a:t>
            </a: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 &amp; Attribution</a:t>
            </a:r>
          </a:p>
        </p:txBody>
      </p:sp>
      <p:sp>
        <p:nvSpPr>
          <p:cNvPr id="3" name="Content Placeholder 2"/>
          <p:cNvSpPr>
            <a:spLocks noGrp="1"/>
          </p:cNvSpPr>
          <p:nvPr>
            <p:ph idx="1"/>
          </p:nvPr>
        </p:nvSpPr>
        <p:spPr/>
        <p:txBody>
          <a:bodyPr anchor="b"/>
          <a:lstStyle/>
          <a:p>
            <a:pPr marL="0" indent="0" defTabSz="652463">
              <a:spcAft>
                <a:spcPts val="0"/>
              </a:spcAft>
              <a:buNone/>
              <a:defRPr/>
            </a:pPr>
            <a:r>
              <a:rPr lang="en-US" sz="1200" dirty="0"/>
              <a:t>The information presented in this document is for informational purposes only and may contain technical inaccuracies, omissions and typographical errors.</a:t>
            </a:r>
            <a:br>
              <a:rPr lang="en-US" sz="1200" dirty="0"/>
            </a:br>
            <a:endParaRPr lang="en-US" sz="1200" dirty="0"/>
          </a:p>
          <a:p>
            <a:pPr marL="0" indent="0" defTabSz="652463">
              <a:spcAft>
                <a:spcPts val="0"/>
              </a:spcAft>
              <a:buNone/>
              <a:defRPr/>
            </a:pPr>
            <a:r>
              <a:rPr lang="en-US" sz="1200" dirty="0"/>
              <a:t>The information contained herein is subject to change and may be rendered inaccurate for many reasons, including but not limited to product and roadmap changes, component and motherboard version changes, new model and/or product releases, product differences between differing manufacturers, software changes, BIOS flashes, firmware upgrades, or the like. AMD assumes no obligation to update or otherwise correct or revise this information. However, AMD reserves the right to revise this information and to make changes from time to time to the content hereof without obligation of AMD to notify any person of such revisions or changes.</a:t>
            </a:r>
            <a:br>
              <a:rPr lang="en-US" sz="1200" dirty="0"/>
            </a:br>
            <a:endParaRPr lang="en-US" sz="1200" dirty="0"/>
          </a:p>
          <a:p>
            <a:pPr marL="0" indent="0" defTabSz="652463">
              <a:spcAft>
                <a:spcPts val="0"/>
              </a:spcAft>
              <a:buNone/>
              <a:defRPr/>
            </a:pPr>
            <a:r>
              <a:rPr lang="en-US" sz="1200" dirty="0"/>
              <a:t>AMD MAKES NO REPRESENTATIONS OR WARRANTIES WITH RESPECT TO THE CONTENTS HEREOF AND ASSUMES NO RESPONSIBILITY FOR ANY INACCURACIES, ERRORS OR OMISSIONS THAT MAY APPEAR IN THIS INFORMATION.</a:t>
            </a:r>
            <a:br>
              <a:rPr lang="en-US" sz="1200" dirty="0"/>
            </a:br>
            <a:endParaRPr lang="en-US" sz="1200" dirty="0"/>
          </a:p>
          <a:p>
            <a:pPr marL="0" indent="0" defTabSz="652463">
              <a:spcAft>
                <a:spcPts val="0"/>
              </a:spcAft>
              <a:buNone/>
              <a:defRPr/>
            </a:pPr>
            <a:r>
              <a:rPr lang="en-US" sz="1200" dirty="0"/>
              <a:t>AMD SPECIFICALLY DISCLAIMS ANY IMPLIED WARRANTIES OF MERCHANTABILITY OR FITNESS FOR ANY PARTICULAR PURPOSE. IN NO EVENT WILL AMD BE LIABLE TO ANY PERSON FOR ANY DIRECT, INDIRECT, SPECIAL OR OTHER CONSEQUENTIAL DAMAGES ARISING FROM THE USE OF ANY INFORMATION CONTAINED HEREIN, EVEN IF AMD IS EXPRESSLY ADVISED OF THE POSSIBILITY OF SUCH DAMAGES.</a:t>
            </a:r>
          </a:p>
          <a:p>
            <a:pPr marL="0" indent="0" algn="just" defTabSz="652463">
              <a:spcAft>
                <a:spcPts val="0"/>
              </a:spcAft>
              <a:buNone/>
              <a:defRPr/>
            </a:pPr>
            <a:endParaRPr lang="en-US" sz="1200" b="1" u="sng" dirty="0"/>
          </a:p>
          <a:p>
            <a:pPr marL="0" indent="0" algn="just" defTabSz="652463">
              <a:spcAft>
                <a:spcPts val="0"/>
              </a:spcAft>
              <a:buNone/>
              <a:defRPr/>
            </a:pPr>
            <a:r>
              <a:rPr lang="en-US" sz="1200" b="1" u="sng" dirty="0"/>
              <a:t>ATTRIBUTION</a:t>
            </a:r>
          </a:p>
          <a:p>
            <a:pPr marL="0" indent="0">
              <a:buNone/>
            </a:pPr>
            <a:r>
              <a:rPr lang="en-US" sz="1200" dirty="0"/>
              <a:t>© 2013 Advanced Micro Devices, Inc. All rights reserved. AMD, the AMD Arrow logo</a:t>
            </a:r>
            <a:r>
              <a:rPr lang="en-CA" sz="1200" dirty="0"/>
              <a:t> </a:t>
            </a:r>
            <a:r>
              <a:rPr lang="en-US" sz="1200" dirty="0"/>
              <a:t>and combinations thereof are trademarks of Advanced Micro Devices, Inc. in the United States and/or other jurisdictions.  SPEC  is a registered trademark of the Standard Performance Evaluation Corporation (SPEC). Other names are for informational purposes only and may be trademarks of their respective owners</a:t>
            </a:r>
            <a:r>
              <a:rPr lang="en-US" sz="1200" dirty="0" smtClean="0"/>
              <a:t>.</a:t>
            </a:r>
            <a:endParaRPr lang="en-US" sz="1200" dirty="0"/>
          </a:p>
        </p:txBody>
      </p:sp>
    </p:spTree>
    <p:extLst>
      <p:ext uri="{BB962C8B-B14F-4D97-AF65-F5344CB8AC3E}">
        <p14:creationId xmlns:p14="http://schemas.microsoft.com/office/powerpoint/2010/main" val="786269038"/>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Executive Summary</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287612647"/>
              </p:ext>
            </p:extLst>
          </p:nvPr>
        </p:nvGraphicFramePr>
        <p:xfrm>
          <a:off x="274638" y="1381125"/>
          <a:ext cx="8594724" cy="5029200"/>
        </p:xfrm>
        <a:graphic>
          <a:graphicData uri="http://schemas.openxmlformats.org/drawingml/2006/table">
            <a:tbl>
              <a:tblPr firstRow="1" bandRow="1">
                <a:tableStyleId>{073A0DAA-6AF3-43AB-8588-CEC1D06C72B9}</a:tableStyleId>
              </a:tblPr>
              <a:tblGrid>
                <a:gridCol w="2148681"/>
                <a:gridCol w="2148681"/>
                <a:gridCol w="2148681"/>
                <a:gridCol w="2148681"/>
              </a:tblGrid>
              <a:tr h="370840">
                <a:tc>
                  <a:txBody>
                    <a:bodyPr/>
                    <a:lstStyle/>
                    <a:p>
                      <a:endParaRPr lang="en-US" dirty="0"/>
                    </a:p>
                  </a:txBody>
                  <a:tcPr/>
                </a:tc>
                <a:tc>
                  <a:txBody>
                    <a:bodyPr/>
                    <a:lstStyle/>
                    <a:p>
                      <a:pPr algn="ctr"/>
                      <a:r>
                        <a:rPr lang="en-US" dirty="0" smtClean="0"/>
                        <a:t>Execution-driven simulation</a:t>
                      </a:r>
                      <a:endParaRPr lang="en-US" dirty="0"/>
                    </a:p>
                  </a:txBody>
                  <a:tcPr anchor="ctr"/>
                </a:tc>
                <a:tc>
                  <a:txBody>
                    <a:bodyPr/>
                    <a:lstStyle/>
                    <a:p>
                      <a:pPr algn="ctr"/>
                      <a:r>
                        <a:rPr lang="en-US" dirty="0" smtClean="0"/>
                        <a:t>Synthetic traffic</a:t>
                      </a:r>
                      <a:endParaRPr lang="en-US" dirty="0"/>
                    </a:p>
                  </a:txBody>
                  <a:tcPr anchor="ctr"/>
                </a:tc>
                <a:tc>
                  <a:txBody>
                    <a:bodyPr/>
                    <a:lstStyle/>
                    <a:p>
                      <a:pPr algn="ctr"/>
                      <a:r>
                        <a:rPr lang="en-US" dirty="0" smtClean="0"/>
                        <a:t>APU-SynFull</a:t>
                      </a:r>
                      <a:endParaRPr lang="en-US" dirty="0"/>
                    </a:p>
                  </a:txBody>
                  <a:tcPr anchor="ctr"/>
                </a:tc>
              </a:tr>
              <a:tr h="370840">
                <a:tc>
                  <a:txBody>
                    <a:bodyPr/>
                    <a:lstStyle/>
                    <a:p>
                      <a:pPr algn="ctr"/>
                      <a:r>
                        <a:rPr lang="en-US" dirty="0" smtClean="0"/>
                        <a:t>Accuracy</a:t>
                      </a:r>
                      <a:endParaRPr lang="en-US" dirty="0"/>
                    </a:p>
                  </a:txBody>
                  <a:tcPr anchor="ctr"/>
                </a:tc>
                <a:tc>
                  <a:txBody>
                    <a:bodyPr/>
                    <a:lstStyle/>
                    <a:p>
                      <a:endParaRPr lang="en-US" dirty="0" smtClean="0"/>
                    </a:p>
                    <a:p>
                      <a:endParaRPr lang="en-US" dirty="0" smtClean="0"/>
                    </a:p>
                    <a:p>
                      <a:endParaRPr lang="en-US" dirty="0" smtClean="0"/>
                    </a:p>
                    <a:p>
                      <a:endParaRPr lang="en-US" dirty="0" smtClean="0"/>
                    </a:p>
                    <a:p>
                      <a:endParaRPr lang="en-US" dirty="0"/>
                    </a:p>
                  </a:txBody>
                  <a:tcPr/>
                </a:tc>
                <a:tc>
                  <a:txBody>
                    <a:bodyPr/>
                    <a:lstStyle/>
                    <a:p>
                      <a:endParaRPr lang="en-US" dirty="0"/>
                    </a:p>
                  </a:txBody>
                  <a:tcPr/>
                </a:tc>
                <a:tc>
                  <a:txBody>
                    <a:bodyPr/>
                    <a:lstStyle/>
                    <a:p>
                      <a:endParaRPr lang="en-US" dirty="0"/>
                    </a:p>
                  </a:txBody>
                  <a:tcPr/>
                </a:tc>
              </a:tr>
              <a:tr h="370840">
                <a:tc>
                  <a:txBody>
                    <a:bodyPr/>
                    <a:lstStyle/>
                    <a:p>
                      <a:pPr algn="ctr"/>
                      <a:r>
                        <a:rPr lang="en-US" dirty="0" smtClean="0"/>
                        <a:t>Speed</a:t>
                      </a:r>
                      <a:endParaRPr lang="en-US" dirty="0"/>
                    </a:p>
                  </a:txBody>
                  <a:tcPr anchor="ctr"/>
                </a:tc>
                <a:tc>
                  <a:txBody>
                    <a:bodyPr/>
                    <a:lstStyle/>
                    <a:p>
                      <a:endParaRPr lang="en-US" dirty="0" smtClean="0"/>
                    </a:p>
                    <a:p>
                      <a:endParaRPr lang="en-US" dirty="0" smtClean="0"/>
                    </a:p>
                    <a:p>
                      <a:endParaRPr lang="en-US" dirty="0" smtClean="0"/>
                    </a:p>
                    <a:p>
                      <a:endParaRPr lang="en-US" dirty="0" smtClean="0"/>
                    </a:p>
                    <a:p>
                      <a:endParaRPr lang="en-US" dirty="0" smtClean="0"/>
                    </a:p>
                    <a:p>
                      <a:endParaRPr lang="en-US" dirty="0"/>
                    </a:p>
                  </a:txBody>
                  <a:tcPr/>
                </a:tc>
                <a:tc>
                  <a:txBody>
                    <a:bodyPr/>
                    <a:lstStyle/>
                    <a:p>
                      <a:endParaRPr lang="en-US" dirty="0"/>
                    </a:p>
                  </a:txBody>
                  <a:tcPr/>
                </a:tc>
                <a:tc>
                  <a:txBody>
                    <a:bodyPr/>
                    <a:lstStyle/>
                    <a:p>
                      <a:endParaRPr lang="en-US" dirty="0"/>
                    </a:p>
                  </a:txBody>
                  <a:tcPr/>
                </a:tc>
              </a:tr>
              <a:tr h="370840">
                <a:tc>
                  <a:txBody>
                    <a:bodyPr/>
                    <a:lstStyle/>
                    <a:p>
                      <a:pPr algn="ctr"/>
                      <a:r>
                        <a:rPr lang="en-US" dirty="0" smtClean="0"/>
                        <a:t>Scalability</a:t>
                      </a:r>
                      <a:endParaRPr lang="en-US" dirty="0"/>
                    </a:p>
                  </a:txBody>
                  <a:tcPr anchor="ctr"/>
                </a:tc>
                <a:tc>
                  <a:txBody>
                    <a:bodyPr/>
                    <a:lstStyle/>
                    <a:p>
                      <a:endParaRPr lang="en-US" dirty="0" smtClean="0"/>
                    </a:p>
                    <a:p>
                      <a:endParaRPr lang="en-US" dirty="0" smtClean="0"/>
                    </a:p>
                    <a:p>
                      <a:endParaRPr lang="en-US" dirty="0" smtClean="0"/>
                    </a:p>
                    <a:p>
                      <a:endParaRPr lang="en-US" dirty="0"/>
                    </a:p>
                  </a:txBody>
                  <a:tcPr/>
                </a:tc>
                <a:tc>
                  <a:txBody>
                    <a:bodyPr/>
                    <a:lstStyle/>
                    <a:p>
                      <a:endParaRPr lang="en-US" dirty="0"/>
                    </a:p>
                  </a:txBody>
                  <a:tcPr/>
                </a:tc>
                <a:tc>
                  <a:txBody>
                    <a:bodyPr/>
                    <a:lstStyle/>
                    <a:p>
                      <a:endParaRPr lang="en-US" dirty="0"/>
                    </a:p>
                  </a:txBody>
                  <a:tcPr/>
                </a:tc>
              </a:tr>
            </a:tbl>
          </a:graphicData>
        </a:graphic>
      </p:graphicFrame>
      <p:sp>
        <p:nvSpPr>
          <p:cNvPr id="4" name="Text Placeholder 3"/>
          <p:cNvSpPr>
            <a:spLocks noGrp="1"/>
          </p:cNvSpPr>
          <p:nvPr>
            <p:ph type="body" sz="quarter" idx="10"/>
          </p:nvPr>
        </p:nvSpPr>
        <p:spPr/>
        <p:txBody>
          <a:bodyPr/>
          <a:lstStyle/>
          <a:p>
            <a:r>
              <a:rPr lang="en-US" dirty="0"/>
              <a:t>Interconnect Simulation For </a:t>
            </a:r>
            <a:r>
              <a:rPr lang="en-US" dirty="0" err="1"/>
              <a:t>SoCs</a:t>
            </a:r>
            <a:endParaRPr lang="en-US" dirty="0"/>
          </a:p>
        </p:txBody>
      </p:sp>
      <p:sp>
        <p:nvSpPr>
          <p:cNvPr id="15" name="Rectangle 14"/>
          <p:cNvSpPr/>
          <p:nvPr/>
        </p:nvSpPr>
        <p:spPr>
          <a:xfrm>
            <a:off x="7103603" y="1526519"/>
            <a:ext cx="1367822" cy="347623"/>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pic>
        <p:nvPicPr>
          <p:cNvPr id="9218"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77141" y="2394716"/>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45340" y="2393648"/>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00675" y="2394716"/>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88965" y="3931962"/>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88966" y="5497525"/>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00675" y="5497524"/>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i.stack.imgur.com/S43Qy.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48952" y="2325635"/>
            <a:ext cx="813690" cy="81369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64993" y="3931962"/>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http://upload.wikimedia.org/wikipedia/commons/thumb/2/2f/Tick_green_modern.svg/364px-Tick_green_modern.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33192" y="3930894"/>
            <a:ext cx="773677" cy="675905"/>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http://i.stack.imgur.com/S43Qy.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98391" y="3862001"/>
            <a:ext cx="813690" cy="81369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http://i.stack.imgur.com/S43Qy.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98391" y="5428631"/>
            <a:ext cx="813690" cy="813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69062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on SynFull Methodology</a:t>
            </a:r>
            <a:endParaRPr lang="en-US" dirty="0"/>
          </a:p>
        </p:txBody>
      </p:sp>
      <p:sp>
        <p:nvSpPr>
          <p:cNvPr id="3" name="Content Placeholder 2"/>
          <p:cNvSpPr>
            <a:spLocks noGrp="1"/>
          </p:cNvSpPr>
          <p:nvPr>
            <p:ph idx="1"/>
          </p:nvPr>
        </p:nvSpPr>
        <p:spPr/>
        <p:txBody>
          <a:bodyPr/>
          <a:lstStyle/>
          <a:p>
            <a:r>
              <a:rPr lang="en-US" dirty="0" smtClean="0"/>
              <a:t>Uses clustering to find a few representative </a:t>
            </a:r>
            <a:r>
              <a:rPr lang="en-US" b="1" dirty="0" err="1" smtClean="0"/>
              <a:t>macrophases</a:t>
            </a:r>
            <a:r>
              <a:rPr lang="en-US" dirty="0" smtClean="0"/>
              <a:t> of execution</a:t>
            </a:r>
          </a:p>
          <a:p>
            <a:pPr lvl="1"/>
            <a:r>
              <a:rPr lang="en-US" dirty="0" smtClean="0"/>
              <a:t>Based on network traffic</a:t>
            </a:r>
          </a:p>
          <a:p>
            <a:pPr lvl="1"/>
            <a:endParaRPr lang="en-US" dirty="0"/>
          </a:p>
          <a:p>
            <a:pPr lvl="1"/>
            <a:endParaRPr lang="en-US" dirty="0"/>
          </a:p>
        </p:txBody>
      </p:sp>
      <p:sp>
        <p:nvSpPr>
          <p:cNvPr id="5" name="Text Placeholder 4"/>
          <p:cNvSpPr>
            <a:spLocks noGrp="1"/>
          </p:cNvSpPr>
          <p:nvPr>
            <p:ph type="body" sz="quarter" idx="10"/>
          </p:nvPr>
        </p:nvSpPr>
        <p:spPr/>
        <p:txBody>
          <a:bodyPr/>
          <a:lstStyle/>
          <a:p>
            <a:r>
              <a:rPr lang="en-US" dirty="0" err="1" smtClean="0"/>
              <a:t>Badr</a:t>
            </a:r>
            <a:r>
              <a:rPr lang="en-US" dirty="0" smtClean="0"/>
              <a:t> et al., ISCA 2014</a:t>
            </a:r>
            <a:endParaRPr lang="en-US" dirty="0"/>
          </a:p>
        </p:txBody>
      </p:sp>
      <p:pic>
        <p:nvPicPr>
          <p:cNvPr id="43" name="Picture 42"/>
          <p:cNvPicPr>
            <a:picLocks noChangeAspect="1"/>
          </p:cNvPicPr>
          <p:nvPr/>
        </p:nvPicPr>
        <p:blipFill rotWithShape="1">
          <a:blip r:embed="rId3"/>
          <a:srcRect l="17157" t="11701" r="58320" b="23040"/>
          <a:stretch/>
        </p:blipFill>
        <p:spPr>
          <a:xfrm>
            <a:off x="4901566" y="1046459"/>
            <a:ext cx="3779520" cy="1531620"/>
          </a:xfrm>
          <a:prstGeom prst="rect">
            <a:avLst/>
          </a:prstGeom>
        </p:spPr>
      </p:pic>
      <p:sp>
        <p:nvSpPr>
          <p:cNvPr id="44" name="Rectangle 43"/>
          <p:cNvSpPr/>
          <p:nvPr/>
        </p:nvSpPr>
        <p:spPr>
          <a:xfrm>
            <a:off x="4962526" y="1164031"/>
            <a:ext cx="350520"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 name="Rectangle 44"/>
          <p:cNvSpPr/>
          <p:nvPr/>
        </p:nvSpPr>
        <p:spPr>
          <a:xfrm>
            <a:off x="5313046" y="1164031"/>
            <a:ext cx="422910"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 name="Rectangle 45"/>
          <p:cNvSpPr/>
          <p:nvPr/>
        </p:nvSpPr>
        <p:spPr>
          <a:xfrm>
            <a:off x="5739766" y="1164031"/>
            <a:ext cx="381953"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 name="Rectangle 46"/>
          <p:cNvSpPr/>
          <p:nvPr/>
        </p:nvSpPr>
        <p:spPr>
          <a:xfrm>
            <a:off x="6121719" y="1164031"/>
            <a:ext cx="419100"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8" name="Rectangle 47"/>
          <p:cNvSpPr/>
          <p:nvPr/>
        </p:nvSpPr>
        <p:spPr>
          <a:xfrm>
            <a:off x="6541771" y="1164031"/>
            <a:ext cx="418147"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9" name="Rectangle 48"/>
          <p:cNvSpPr/>
          <p:nvPr/>
        </p:nvSpPr>
        <p:spPr>
          <a:xfrm>
            <a:off x="6959918" y="1164031"/>
            <a:ext cx="381001"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 name="Rectangle 49"/>
          <p:cNvSpPr/>
          <p:nvPr/>
        </p:nvSpPr>
        <p:spPr>
          <a:xfrm>
            <a:off x="7340919" y="1164031"/>
            <a:ext cx="418147"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1" name="Rectangle 50"/>
          <p:cNvSpPr/>
          <p:nvPr/>
        </p:nvSpPr>
        <p:spPr>
          <a:xfrm>
            <a:off x="7759066" y="1164031"/>
            <a:ext cx="418147"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2" name="Rectangle 51"/>
          <p:cNvSpPr/>
          <p:nvPr/>
        </p:nvSpPr>
        <p:spPr>
          <a:xfrm>
            <a:off x="8177213" y="1164031"/>
            <a:ext cx="418147"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1" name="Rectangle 40"/>
          <p:cNvSpPr/>
          <p:nvPr/>
        </p:nvSpPr>
        <p:spPr>
          <a:xfrm>
            <a:off x="8595360" y="1164031"/>
            <a:ext cx="350520"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2" name="Rectangle 41"/>
          <p:cNvSpPr/>
          <p:nvPr/>
        </p:nvSpPr>
        <p:spPr>
          <a:xfrm>
            <a:off x="4610101" y="1164031"/>
            <a:ext cx="350520" cy="1391804"/>
          </a:xfrm>
          <a:prstGeom prst="rect">
            <a:avLst/>
          </a:prstGeom>
          <a:no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7" name="Rectangle 76"/>
          <p:cNvSpPr/>
          <p:nvPr/>
        </p:nvSpPr>
        <p:spPr>
          <a:xfrm>
            <a:off x="5242560" y="1068703"/>
            <a:ext cx="594360" cy="1583057"/>
          </a:xfrm>
          <a:prstGeom prst="rect">
            <a:avLst/>
          </a:prstGeom>
          <a:noFill/>
          <a:ln>
            <a:solidFill>
              <a:schemeClr val="tx1"/>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8" name="Rectangle 77"/>
          <p:cNvSpPr/>
          <p:nvPr/>
        </p:nvSpPr>
        <p:spPr>
          <a:xfrm>
            <a:off x="5582732" y="733818"/>
            <a:ext cx="2109675" cy="3182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2000" dirty="0" smtClean="0">
                <a:solidFill>
                  <a:srgbClr val="FF0000"/>
                </a:solidFill>
              </a:rPr>
              <a:t>a </a:t>
            </a:r>
            <a:r>
              <a:rPr lang="en-US" sz="2000" dirty="0" err="1" smtClean="0">
                <a:solidFill>
                  <a:srgbClr val="FF0000"/>
                </a:solidFill>
              </a:rPr>
              <a:t>macrophase</a:t>
            </a:r>
            <a:endParaRPr lang="en-US" sz="2000" dirty="0">
              <a:solidFill>
                <a:srgbClr val="FF0000"/>
              </a:solidFill>
            </a:endParaRPr>
          </a:p>
        </p:txBody>
      </p:sp>
    </p:spTree>
    <p:extLst>
      <p:ext uri="{BB962C8B-B14F-4D97-AF65-F5344CB8AC3E}">
        <p14:creationId xmlns:p14="http://schemas.microsoft.com/office/powerpoint/2010/main" val="228514242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P spid="48" grpId="0" animBg="1"/>
      <p:bldP spid="49" grpId="0" animBg="1"/>
      <p:bldP spid="50" grpId="0" animBg="1"/>
      <p:bldP spid="51" grpId="0" animBg="1"/>
      <p:bldP spid="52" grpId="0" animBg="1"/>
      <p:bldP spid="41" grpId="0" animBg="1"/>
      <p:bldP spid="42" grpId="0" animBg="1"/>
      <p:bldP spid="77" grpId="0" animBg="1"/>
      <p:bldP spid="7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on SynFull Methodology</a:t>
            </a:r>
            <a:endParaRPr lang="en-US" dirty="0"/>
          </a:p>
        </p:txBody>
      </p:sp>
      <p:sp>
        <p:nvSpPr>
          <p:cNvPr id="3" name="Content Placeholder 2"/>
          <p:cNvSpPr>
            <a:spLocks noGrp="1"/>
          </p:cNvSpPr>
          <p:nvPr>
            <p:ph idx="1"/>
          </p:nvPr>
        </p:nvSpPr>
        <p:spPr/>
        <p:txBody>
          <a:bodyPr/>
          <a:lstStyle/>
          <a:p>
            <a:r>
              <a:rPr lang="en-US" dirty="0" smtClean="0"/>
              <a:t>Uses clustering to find a few representative </a:t>
            </a:r>
            <a:r>
              <a:rPr lang="en-US" b="1" dirty="0" err="1" smtClean="0"/>
              <a:t>macrophases</a:t>
            </a:r>
            <a:r>
              <a:rPr lang="en-US" dirty="0" smtClean="0"/>
              <a:t> of execution</a:t>
            </a:r>
          </a:p>
          <a:p>
            <a:pPr lvl="1"/>
            <a:r>
              <a:rPr lang="en-US" dirty="0" smtClean="0"/>
              <a:t>Based on network traffic</a:t>
            </a:r>
          </a:p>
          <a:p>
            <a:pPr lvl="1"/>
            <a:endParaRPr lang="en-US" dirty="0"/>
          </a:p>
          <a:p>
            <a:r>
              <a:rPr lang="en-US" dirty="0" smtClean="0"/>
              <a:t>Uses clustering to capture fine-grain details in a </a:t>
            </a:r>
            <a:r>
              <a:rPr lang="en-US" dirty="0" err="1" smtClean="0"/>
              <a:t>macrophase</a:t>
            </a:r>
            <a:r>
              <a:rPr lang="en-US" dirty="0" smtClean="0"/>
              <a:t> by identifying </a:t>
            </a:r>
            <a:r>
              <a:rPr lang="en-US" b="1" dirty="0" err="1" smtClean="0"/>
              <a:t>microphases</a:t>
            </a:r>
            <a:endParaRPr lang="en-US" dirty="0" smtClean="0"/>
          </a:p>
          <a:p>
            <a:pPr lvl="1"/>
            <a:endParaRPr lang="en-US" dirty="0"/>
          </a:p>
          <a:p>
            <a:r>
              <a:rPr lang="en-US" dirty="0" smtClean="0"/>
              <a:t>Transitions from one phase to another using Markov chains</a:t>
            </a:r>
          </a:p>
          <a:p>
            <a:pPr lvl="1"/>
            <a:r>
              <a:rPr lang="en-US" dirty="0" smtClean="0"/>
              <a:t>Similar approach for </a:t>
            </a:r>
            <a:r>
              <a:rPr lang="en-US" dirty="0" err="1" smtClean="0"/>
              <a:t>microphases</a:t>
            </a:r>
            <a:endParaRPr lang="en-US" dirty="0" smtClean="0"/>
          </a:p>
          <a:p>
            <a:pPr lvl="1"/>
            <a:endParaRPr lang="en-US" dirty="0"/>
          </a:p>
        </p:txBody>
      </p:sp>
      <p:sp>
        <p:nvSpPr>
          <p:cNvPr id="5" name="Text Placeholder 4"/>
          <p:cNvSpPr>
            <a:spLocks noGrp="1"/>
          </p:cNvSpPr>
          <p:nvPr>
            <p:ph type="body" sz="quarter" idx="10"/>
          </p:nvPr>
        </p:nvSpPr>
        <p:spPr/>
        <p:txBody>
          <a:bodyPr/>
          <a:lstStyle/>
          <a:p>
            <a:r>
              <a:rPr lang="en-US" dirty="0" err="1" smtClean="0"/>
              <a:t>Badr</a:t>
            </a:r>
            <a:r>
              <a:rPr lang="en-US" dirty="0" smtClean="0"/>
              <a:t> et al., ISCA 2014</a:t>
            </a:r>
            <a:endParaRPr lang="en-US" dirty="0"/>
          </a:p>
        </p:txBody>
      </p:sp>
      <p:grpSp>
        <p:nvGrpSpPr>
          <p:cNvPr id="39" name="Group 38"/>
          <p:cNvGrpSpPr/>
          <p:nvPr/>
        </p:nvGrpSpPr>
        <p:grpSpPr>
          <a:xfrm>
            <a:off x="4610101" y="1046459"/>
            <a:ext cx="4335779" cy="1531620"/>
            <a:chOff x="2550795" y="982980"/>
            <a:chExt cx="4335779" cy="1531620"/>
          </a:xfrm>
        </p:grpSpPr>
        <p:grpSp>
          <p:nvGrpSpPr>
            <p:cNvPr id="40" name="Group 39"/>
            <p:cNvGrpSpPr/>
            <p:nvPr/>
          </p:nvGrpSpPr>
          <p:grpSpPr>
            <a:xfrm>
              <a:off x="2842260" y="982980"/>
              <a:ext cx="3779520" cy="1531620"/>
              <a:chOff x="2842260" y="982980"/>
              <a:chExt cx="3779520" cy="3672840"/>
            </a:xfrm>
          </p:grpSpPr>
          <p:pic>
            <p:nvPicPr>
              <p:cNvPr id="43" name="Picture 42"/>
              <p:cNvPicPr>
                <a:picLocks noChangeAspect="1"/>
              </p:cNvPicPr>
              <p:nvPr/>
            </p:nvPicPr>
            <p:blipFill rotWithShape="1">
              <a:blip r:embed="rId3"/>
              <a:srcRect l="17157" t="11701" r="58320" b="23040"/>
              <a:stretch/>
            </p:blipFill>
            <p:spPr>
              <a:xfrm>
                <a:off x="2842260" y="982980"/>
                <a:ext cx="3779520" cy="3672840"/>
              </a:xfrm>
              <a:prstGeom prst="rect">
                <a:avLst/>
              </a:prstGeom>
            </p:spPr>
          </p:pic>
          <p:sp>
            <p:nvSpPr>
              <p:cNvPr id="44" name="Rectangle 43"/>
              <p:cNvSpPr/>
              <p:nvPr/>
            </p:nvSpPr>
            <p:spPr>
              <a:xfrm>
                <a:off x="2903220" y="1264920"/>
                <a:ext cx="350520" cy="3337560"/>
              </a:xfrm>
              <a:prstGeom prst="rect">
                <a:avLst/>
              </a:prstGeom>
              <a:solidFill>
                <a:srgbClr val="ED1C24">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5" name="Rectangle 44"/>
              <p:cNvSpPr/>
              <p:nvPr/>
            </p:nvSpPr>
            <p:spPr>
              <a:xfrm>
                <a:off x="3253740" y="1264920"/>
                <a:ext cx="422910"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6" name="Rectangle 45"/>
              <p:cNvSpPr/>
              <p:nvPr/>
            </p:nvSpPr>
            <p:spPr>
              <a:xfrm>
                <a:off x="3680460" y="1264920"/>
                <a:ext cx="381953"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7" name="Rectangle 46"/>
              <p:cNvSpPr/>
              <p:nvPr/>
            </p:nvSpPr>
            <p:spPr>
              <a:xfrm>
                <a:off x="4062413" y="1264920"/>
                <a:ext cx="419100"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8" name="Rectangle 47"/>
              <p:cNvSpPr/>
              <p:nvPr/>
            </p:nvSpPr>
            <p:spPr>
              <a:xfrm>
                <a:off x="4482465" y="1264920"/>
                <a:ext cx="418147"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9" name="Rectangle 48"/>
              <p:cNvSpPr/>
              <p:nvPr/>
            </p:nvSpPr>
            <p:spPr>
              <a:xfrm>
                <a:off x="4900612" y="1264920"/>
                <a:ext cx="381001"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0" name="Rectangle 49"/>
              <p:cNvSpPr/>
              <p:nvPr/>
            </p:nvSpPr>
            <p:spPr>
              <a:xfrm>
                <a:off x="5281613" y="1264920"/>
                <a:ext cx="418147"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1" name="Rectangle 50"/>
              <p:cNvSpPr/>
              <p:nvPr/>
            </p:nvSpPr>
            <p:spPr>
              <a:xfrm>
                <a:off x="5699760" y="1264920"/>
                <a:ext cx="418147"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52" name="Rectangle 51"/>
              <p:cNvSpPr/>
              <p:nvPr/>
            </p:nvSpPr>
            <p:spPr>
              <a:xfrm>
                <a:off x="6117907" y="1264920"/>
                <a:ext cx="418147" cy="3337560"/>
              </a:xfrm>
              <a:prstGeom prst="rect">
                <a:avLst/>
              </a:prstGeom>
              <a:solidFill>
                <a:srgbClr val="00B0F0">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sp>
          <p:nvSpPr>
            <p:cNvPr id="41" name="Rectangle 40"/>
            <p:cNvSpPr/>
            <p:nvPr/>
          </p:nvSpPr>
          <p:spPr>
            <a:xfrm>
              <a:off x="6536054" y="1100552"/>
              <a:ext cx="350520" cy="1391804"/>
            </a:xfrm>
            <a:prstGeom prst="rect">
              <a:avLst/>
            </a:prstGeom>
            <a:solidFill>
              <a:srgbClr val="ED1C24">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42" name="Rectangle 41"/>
            <p:cNvSpPr/>
            <p:nvPr/>
          </p:nvSpPr>
          <p:spPr>
            <a:xfrm>
              <a:off x="2550795" y="1100552"/>
              <a:ext cx="350520" cy="1391804"/>
            </a:xfrm>
            <a:prstGeom prst="rect">
              <a:avLst/>
            </a:prstGeom>
            <a:solidFill>
              <a:srgbClr val="ED1C24">
                <a:alpha val="50000"/>
              </a:srgb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grpSp>
        <p:nvGrpSpPr>
          <p:cNvPr id="76" name="Group 75"/>
          <p:cNvGrpSpPr/>
          <p:nvPr/>
        </p:nvGrpSpPr>
        <p:grpSpPr>
          <a:xfrm>
            <a:off x="4513678" y="2649957"/>
            <a:ext cx="4432202" cy="2343773"/>
            <a:chOff x="3911919" y="3328726"/>
            <a:chExt cx="5892383" cy="2985824"/>
          </a:xfrm>
        </p:grpSpPr>
        <p:sp>
          <p:nvSpPr>
            <p:cNvPr id="66" name="Oval 65"/>
            <p:cNvSpPr/>
            <p:nvPr/>
          </p:nvSpPr>
          <p:spPr>
            <a:xfrm>
              <a:off x="4445319" y="4015243"/>
              <a:ext cx="1676400" cy="1524000"/>
            </a:xfrm>
            <a:prstGeom prst="ellipse">
              <a:avLst/>
            </a:prstGeom>
            <a:solidFill>
              <a:srgbClr val="ED1C24">
                <a:alpha val="50000"/>
              </a:srgb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CPU</a:t>
              </a:r>
            </a:p>
            <a:p>
              <a:pPr algn="ctr"/>
              <a:r>
                <a:rPr lang="en-US" dirty="0" smtClean="0"/>
                <a:t>phase</a:t>
              </a:r>
              <a:endParaRPr lang="en-US" dirty="0"/>
            </a:p>
          </p:txBody>
        </p:sp>
        <p:sp>
          <p:nvSpPr>
            <p:cNvPr id="67" name="Oval 66"/>
            <p:cNvSpPr/>
            <p:nvPr/>
          </p:nvSpPr>
          <p:spPr>
            <a:xfrm>
              <a:off x="7340919" y="4012133"/>
              <a:ext cx="1676400" cy="1524000"/>
            </a:xfrm>
            <a:prstGeom prst="ellipse">
              <a:avLst/>
            </a:prstGeom>
            <a:solidFill>
              <a:srgbClr val="00B0F0">
                <a:alpha val="50000"/>
              </a:srgbClr>
            </a:solidFill>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GPU phase</a:t>
              </a:r>
              <a:endParaRPr lang="en-US" dirty="0"/>
            </a:p>
          </p:txBody>
        </p:sp>
        <p:cxnSp>
          <p:nvCxnSpPr>
            <p:cNvPr id="68" name="Curved Connector 67"/>
            <p:cNvCxnSpPr>
              <a:stCxn id="67" idx="6"/>
              <a:endCxn id="67" idx="7"/>
            </p:cNvCxnSpPr>
            <p:nvPr/>
          </p:nvCxnSpPr>
          <p:spPr>
            <a:xfrm flipH="1" flipV="1">
              <a:off x="8771816" y="4235318"/>
              <a:ext cx="245503" cy="538815"/>
            </a:xfrm>
            <a:prstGeom prst="curvedConnector4">
              <a:avLst>
                <a:gd name="adj1" fmla="val -275544"/>
                <a:gd name="adj2" fmla="val 183848"/>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9" name="Curved Connector 68"/>
            <p:cNvCxnSpPr>
              <a:stCxn id="66" idx="2"/>
              <a:endCxn id="66" idx="1"/>
            </p:cNvCxnSpPr>
            <p:nvPr/>
          </p:nvCxnSpPr>
          <p:spPr>
            <a:xfrm rot="10800000" flipH="1">
              <a:off x="4445318" y="4238429"/>
              <a:ext cx="245503" cy="538815"/>
            </a:xfrm>
            <a:prstGeom prst="curvedConnector4">
              <a:avLst>
                <a:gd name="adj1" fmla="val -226137"/>
                <a:gd name="adj2" fmla="val 183848"/>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0" name="Curved Connector 69"/>
            <p:cNvCxnSpPr>
              <a:stCxn id="67" idx="3"/>
              <a:endCxn id="66" idx="5"/>
            </p:cNvCxnSpPr>
            <p:nvPr/>
          </p:nvCxnSpPr>
          <p:spPr>
            <a:xfrm rot="5400000">
              <a:off x="6729764" y="4459400"/>
              <a:ext cx="3110" cy="1710206"/>
            </a:xfrm>
            <a:prstGeom prst="curvedConnector3">
              <a:avLst>
                <a:gd name="adj1" fmla="val 14626849"/>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71" name="Curved Connector 70"/>
            <p:cNvCxnSpPr>
              <a:stCxn id="66" idx="7"/>
              <a:endCxn id="67" idx="1"/>
            </p:cNvCxnSpPr>
            <p:nvPr/>
          </p:nvCxnSpPr>
          <p:spPr>
            <a:xfrm rot="5400000" flipH="1" flipV="1">
              <a:off x="6729764" y="3381770"/>
              <a:ext cx="3110" cy="1710206"/>
            </a:xfrm>
            <a:prstGeom prst="curvedConnector3">
              <a:avLst>
                <a:gd name="adj1" fmla="val 14626849"/>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3911919" y="3363648"/>
              <a:ext cx="1304314" cy="470506"/>
            </a:xfrm>
            <a:prstGeom prst="rect">
              <a:avLst/>
            </a:prstGeom>
            <a:noFill/>
          </p:spPr>
          <p:txBody>
            <a:bodyPr wrap="square" rtlCol="0">
              <a:spAutoFit/>
            </a:bodyPr>
            <a:lstStyle/>
            <a:p>
              <a:pPr algn="ctr"/>
              <a:r>
                <a:rPr lang="en-US" dirty="0" smtClean="0"/>
                <a:t>0.500</a:t>
              </a:r>
              <a:endParaRPr lang="en-US" dirty="0"/>
            </a:p>
          </p:txBody>
        </p:sp>
        <p:sp>
          <p:nvSpPr>
            <p:cNvPr id="73" name="TextBox 72"/>
            <p:cNvSpPr txBox="1"/>
            <p:nvPr/>
          </p:nvSpPr>
          <p:spPr>
            <a:xfrm>
              <a:off x="6274118" y="3328726"/>
              <a:ext cx="1312304" cy="470506"/>
            </a:xfrm>
            <a:prstGeom prst="rect">
              <a:avLst/>
            </a:prstGeom>
            <a:noFill/>
          </p:spPr>
          <p:txBody>
            <a:bodyPr wrap="square" rtlCol="0">
              <a:spAutoFit/>
            </a:bodyPr>
            <a:lstStyle/>
            <a:p>
              <a:pPr algn="ctr"/>
              <a:r>
                <a:rPr lang="en-US" dirty="0" smtClean="0"/>
                <a:t>0.500</a:t>
              </a:r>
              <a:endParaRPr lang="en-US" dirty="0"/>
            </a:p>
          </p:txBody>
        </p:sp>
        <p:sp>
          <p:nvSpPr>
            <p:cNvPr id="74" name="TextBox 73"/>
            <p:cNvSpPr txBox="1"/>
            <p:nvPr/>
          </p:nvSpPr>
          <p:spPr>
            <a:xfrm>
              <a:off x="6274118" y="5844044"/>
              <a:ext cx="1312304" cy="470506"/>
            </a:xfrm>
            <a:prstGeom prst="rect">
              <a:avLst/>
            </a:prstGeom>
            <a:noFill/>
          </p:spPr>
          <p:txBody>
            <a:bodyPr wrap="square" rtlCol="0">
              <a:spAutoFit/>
            </a:bodyPr>
            <a:lstStyle/>
            <a:p>
              <a:pPr algn="ctr"/>
              <a:r>
                <a:rPr lang="en-US" dirty="0" smtClean="0"/>
                <a:t>0.125</a:t>
              </a:r>
              <a:endParaRPr lang="en-US" dirty="0"/>
            </a:p>
          </p:txBody>
        </p:sp>
        <p:sp>
          <p:nvSpPr>
            <p:cNvPr id="75" name="TextBox 74"/>
            <p:cNvSpPr txBox="1"/>
            <p:nvPr/>
          </p:nvSpPr>
          <p:spPr>
            <a:xfrm>
              <a:off x="8295873" y="3363648"/>
              <a:ext cx="1508429" cy="470506"/>
            </a:xfrm>
            <a:prstGeom prst="rect">
              <a:avLst/>
            </a:prstGeom>
            <a:noFill/>
          </p:spPr>
          <p:txBody>
            <a:bodyPr wrap="square" rtlCol="0">
              <a:spAutoFit/>
            </a:bodyPr>
            <a:lstStyle/>
            <a:p>
              <a:pPr algn="ctr"/>
              <a:r>
                <a:rPr lang="en-US" dirty="0" smtClean="0"/>
                <a:t>0.875</a:t>
              </a:r>
              <a:endParaRPr lang="en-US" dirty="0"/>
            </a:p>
          </p:txBody>
        </p:sp>
      </p:grpSp>
      <p:sp>
        <p:nvSpPr>
          <p:cNvPr id="77" name="Rectangle 76"/>
          <p:cNvSpPr/>
          <p:nvPr/>
        </p:nvSpPr>
        <p:spPr>
          <a:xfrm>
            <a:off x="5242560" y="1068703"/>
            <a:ext cx="594360" cy="1583057"/>
          </a:xfrm>
          <a:prstGeom prst="rect">
            <a:avLst/>
          </a:prstGeom>
          <a:noFill/>
          <a:ln>
            <a:solidFill>
              <a:schemeClr val="tx1"/>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78" name="Rectangle 77"/>
          <p:cNvSpPr/>
          <p:nvPr/>
        </p:nvSpPr>
        <p:spPr>
          <a:xfrm>
            <a:off x="5582732" y="733818"/>
            <a:ext cx="2109675" cy="3182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2000" dirty="0" smtClean="0">
                <a:solidFill>
                  <a:srgbClr val="FF0000"/>
                </a:solidFill>
              </a:rPr>
              <a:t>a </a:t>
            </a:r>
            <a:r>
              <a:rPr lang="en-US" sz="2000" dirty="0" err="1" smtClean="0">
                <a:solidFill>
                  <a:srgbClr val="FF0000"/>
                </a:solidFill>
              </a:rPr>
              <a:t>macrophase</a:t>
            </a:r>
            <a:endParaRPr lang="en-US" sz="2000" dirty="0">
              <a:solidFill>
                <a:srgbClr val="FF0000"/>
              </a:solidFill>
            </a:endParaRPr>
          </a:p>
        </p:txBody>
      </p:sp>
      <p:pic>
        <p:nvPicPr>
          <p:cNvPr id="5122" name="Picture 2" descr="http://www.iconsdb.com/icons/download/black/zoom-in-256.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3826" y="1509425"/>
            <a:ext cx="1253635" cy="1253635"/>
          </a:xfrm>
          <a:prstGeom prst="rect">
            <a:avLst/>
          </a:prstGeom>
          <a:noFill/>
          <a:extLst>
            <a:ext uri="{909E8E84-426E-40DD-AFC4-6F175D3DCCD1}">
              <a14:hiddenFill xmlns:a14="http://schemas.microsoft.com/office/drawing/2010/main">
                <a:solidFill>
                  <a:srgbClr val="FFFFFF"/>
                </a:solidFill>
              </a14:hiddenFill>
            </a:ext>
          </a:extLst>
        </p:spPr>
      </p:pic>
      <p:grpSp>
        <p:nvGrpSpPr>
          <p:cNvPr id="81" name="Group 80"/>
          <p:cNvGrpSpPr/>
          <p:nvPr/>
        </p:nvGrpSpPr>
        <p:grpSpPr>
          <a:xfrm>
            <a:off x="4294768" y="4527288"/>
            <a:ext cx="811530" cy="1813560"/>
            <a:chOff x="3169920" y="2080260"/>
            <a:chExt cx="910590" cy="3741420"/>
          </a:xfrm>
        </p:grpSpPr>
        <p:pic>
          <p:nvPicPr>
            <p:cNvPr id="82" name="Picture 81"/>
            <p:cNvPicPr>
              <a:picLocks noChangeAspect="1"/>
            </p:cNvPicPr>
            <p:nvPr/>
          </p:nvPicPr>
          <p:blipFill rotWithShape="1">
            <a:blip r:embed="rId3"/>
            <a:srcRect l="25030" t="25829" r="72202" b="23040"/>
            <a:stretch/>
          </p:blipFill>
          <p:spPr>
            <a:xfrm>
              <a:off x="3169920" y="2080260"/>
              <a:ext cx="883920" cy="3741420"/>
            </a:xfrm>
            <a:prstGeom prst="rect">
              <a:avLst/>
            </a:prstGeom>
          </p:spPr>
        </p:pic>
        <p:sp>
          <p:nvSpPr>
            <p:cNvPr id="83" name="Rectangle 82"/>
            <p:cNvSpPr/>
            <p:nvPr/>
          </p:nvSpPr>
          <p:spPr>
            <a:xfrm>
              <a:off x="3169920" y="2217420"/>
              <a:ext cx="99060" cy="3550920"/>
            </a:xfrm>
            <a:prstGeom prst="rect">
              <a:avLst/>
            </a:prstGeom>
            <a:solidFill>
              <a:schemeClr val="bg1">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4" name="Rectangle 83"/>
            <p:cNvSpPr/>
            <p:nvPr/>
          </p:nvSpPr>
          <p:spPr>
            <a:xfrm>
              <a:off x="3272790" y="2217420"/>
              <a:ext cx="99060" cy="3550920"/>
            </a:xfrm>
            <a:prstGeom prst="rect">
              <a:avLst/>
            </a:prstGeom>
            <a:solidFill>
              <a:schemeClr val="accent3">
                <a:lumMod val="40000"/>
                <a:lumOff val="6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5" name="Rectangle 84"/>
            <p:cNvSpPr/>
            <p:nvPr/>
          </p:nvSpPr>
          <p:spPr>
            <a:xfrm>
              <a:off x="337185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6" name="Rectangle 85"/>
            <p:cNvSpPr/>
            <p:nvPr/>
          </p:nvSpPr>
          <p:spPr>
            <a:xfrm>
              <a:off x="347472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7" name="Rectangle 86"/>
            <p:cNvSpPr/>
            <p:nvPr/>
          </p:nvSpPr>
          <p:spPr>
            <a:xfrm>
              <a:off x="357759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8" name="Rectangle 87"/>
            <p:cNvSpPr/>
            <p:nvPr/>
          </p:nvSpPr>
          <p:spPr>
            <a:xfrm>
              <a:off x="368046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89" name="Rectangle 88"/>
            <p:cNvSpPr/>
            <p:nvPr/>
          </p:nvSpPr>
          <p:spPr>
            <a:xfrm>
              <a:off x="378333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0" name="Rectangle 89"/>
            <p:cNvSpPr/>
            <p:nvPr/>
          </p:nvSpPr>
          <p:spPr>
            <a:xfrm>
              <a:off x="388239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91" name="Rectangle 90"/>
            <p:cNvSpPr/>
            <p:nvPr/>
          </p:nvSpPr>
          <p:spPr>
            <a:xfrm>
              <a:off x="3981450" y="2217420"/>
              <a:ext cx="99060" cy="3550920"/>
            </a:xfrm>
            <a:prstGeom prst="rect">
              <a:avLst/>
            </a:prstGeom>
            <a:solidFill>
              <a:schemeClr val="accent3">
                <a:lumMod val="50000"/>
                <a:alpha val="50000"/>
              </a:schemeClr>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sp>
        <p:nvSpPr>
          <p:cNvPr id="93" name="Rectangle 92"/>
          <p:cNvSpPr/>
          <p:nvPr/>
        </p:nvSpPr>
        <p:spPr>
          <a:xfrm>
            <a:off x="3860058" y="6272900"/>
            <a:ext cx="2109675" cy="318211"/>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2000" dirty="0" smtClean="0">
                <a:solidFill>
                  <a:srgbClr val="FF0000"/>
                </a:solidFill>
              </a:rPr>
              <a:t>a </a:t>
            </a:r>
            <a:r>
              <a:rPr lang="en-US" sz="2000" dirty="0" err="1" smtClean="0">
                <a:solidFill>
                  <a:srgbClr val="FF0000"/>
                </a:solidFill>
              </a:rPr>
              <a:t>microphase</a:t>
            </a:r>
            <a:endParaRPr lang="en-US" sz="2000" dirty="0">
              <a:solidFill>
                <a:srgbClr val="FF0000"/>
              </a:solidFill>
            </a:endParaRPr>
          </a:p>
        </p:txBody>
      </p:sp>
      <p:sp>
        <p:nvSpPr>
          <p:cNvPr id="92" name="Rectangle 91"/>
          <p:cNvSpPr/>
          <p:nvPr/>
        </p:nvSpPr>
        <p:spPr>
          <a:xfrm>
            <a:off x="5018014" y="4527288"/>
            <a:ext cx="175746" cy="1805536"/>
          </a:xfrm>
          <a:prstGeom prst="rect">
            <a:avLst/>
          </a:prstGeom>
          <a:noFill/>
          <a:ln>
            <a:solidFill>
              <a:schemeClr val="tx1"/>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grpSp>
        <p:nvGrpSpPr>
          <p:cNvPr id="28" name="Group 27"/>
          <p:cNvGrpSpPr/>
          <p:nvPr/>
        </p:nvGrpSpPr>
        <p:grpSpPr>
          <a:xfrm>
            <a:off x="6362699" y="5305425"/>
            <a:ext cx="1138402" cy="1026125"/>
            <a:chOff x="6610349" y="5305425"/>
            <a:chExt cx="1138402" cy="1026125"/>
          </a:xfrm>
        </p:grpSpPr>
        <p:sp>
          <p:nvSpPr>
            <p:cNvPr id="4" name="Oval 3"/>
            <p:cNvSpPr/>
            <p:nvPr/>
          </p:nvSpPr>
          <p:spPr>
            <a:xfrm>
              <a:off x="6610350" y="5305425"/>
              <a:ext cx="385005" cy="390525"/>
            </a:xfrm>
            <a:prstGeom prst="ellipse">
              <a:avLst/>
            </a:prstGeom>
            <a:solidFill>
              <a:schemeClr val="bg1"/>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4" name="Oval 63"/>
            <p:cNvSpPr/>
            <p:nvPr/>
          </p:nvSpPr>
          <p:spPr>
            <a:xfrm>
              <a:off x="7363746" y="5315005"/>
              <a:ext cx="385005" cy="390525"/>
            </a:xfrm>
            <a:prstGeom prst="ellipse">
              <a:avLst/>
            </a:prstGeom>
            <a:solidFill>
              <a:schemeClr val="accent3">
                <a:lumMod val="40000"/>
                <a:lumOff val="60000"/>
              </a:scheme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5" name="Oval 64"/>
            <p:cNvSpPr/>
            <p:nvPr/>
          </p:nvSpPr>
          <p:spPr>
            <a:xfrm>
              <a:off x="6954252" y="5941025"/>
              <a:ext cx="385005" cy="390525"/>
            </a:xfrm>
            <a:prstGeom prst="ellipse">
              <a:avLst/>
            </a:prstGeom>
            <a:solidFill>
              <a:schemeClr val="accent3">
                <a:lumMod val="50000"/>
              </a:schemeClr>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cxnSp>
          <p:nvCxnSpPr>
            <p:cNvPr id="79" name="Curved Connector 78"/>
            <p:cNvCxnSpPr>
              <a:stCxn id="4" idx="2"/>
              <a:endCxn id="4" idx="0"/>
            </p:cNvCxnSpPr>
            <p:nvPr/>
          </p:nvCxnSpPr>
          <p:spPr>
            <a:xfrm rot="10800000" flipH="1">
              <a:off x="6610349" y="5305426"/>
              <a:ext cx="192503" cy="195263"/>
            </a:xfrm>
            <a:prstGeom prst="curvedConnector4">
              <a:avLst>
                <a:gd name="adj1" fmla="val -118751"/>
                <a:gd name="adj2" fmla="val 217073"/>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0" name="Curved Connector 79"/>
            <p:cNvCxnSpPr>
              <a:stCxn id="64" idx="6"/>
              <a:endCxn id="64" idx="0"/>
            </p:cNvCxnSpPr>
            <p:nvPr/>
          </p:nvCxnSpPr>
          <p:spPr>
            <a:xfrm flipH="1" flipV="1">
              <a:off x="7556249" y="5315005"/>
              <a:ext cx="192502" cy="195263"/>
            </a:xfrm>
            <a:prstGeom prst="curvedConnector4">
              <a:avLst>
                <a:gd name="adj1" fmla="val -118752"/>
                <a:gd name="adj2" fmla="val 217073"/>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4" name="Curved Connector 93"/>
            <p:cNvCxnSpPr>
              <a:stCxn id="65" idx="4"/>
              <a:endCxn id="65" idx="6"/>
            </p:cNvCxnSpPr>
            <p:nvPr/>
          </p:nvCxnSpPr>
          <p:spPr>
            <a:xfrm rot="5400000" flipH="1" flipV="1">
              <a:off x="7145375" y="6137668"/>
              <a:ext cx="195262" cy="192502"/>
            </a:xfrm>
            <a:prstGeom prst="curvedConnector4">
              <a:avLst>
                <a:gd name="adj1" fmla="val -117073"/>
                <a:gd name="adj2" fmla="val 218752"/>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p:cNvCxnSpPr>
              <a:stCxn id="64" idx="2"/>
              <a:endCxn id="4" idx="6"/>
            </p:cNvCxnSpPr>
            <p:nvPr/>
          </p:nvCxnSpPr>
          <p:spPr>
            <a:xfrm rot="10800000">
              <a:off x="6995356" y="5500688"/>
              <a:ext cx="368391" cy="9580"/>
            </a:xfrm>
            <a:prstGeom prst="curvedConnector3">
              <a:avLst>
                <a:gd name="adj1" fmla="val 50000"/>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6" name="Curved Connector 95"/>
            <p:cNvCxnSpPr>
              <a:stCxn id="4" idx="5"/>
              <a:endCxn id="64" idx="3"/>
            </p:cNvCxnSpPr>
            <p:nvPr/>
          </p:nvCxnSpPr>
          <p:spPr>
            <a:xfrm rot="16200000" flipH="1">
              <a:off x="7174760" y="5402970"/>
              <a:ext cx="9580" cy="481157"/>
            </a:xfrm>
            <a:prstGeom prst="curvedConnector3">
              <a:avLst>
                <a:gd name="adj1" fmla="val 3083205"/>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7" name="Curved Connector 96"/>
            <p:cNvCxnSpPr>
              <a:stCxn id="64" idx="5"/>
              <a:endCxn id="65" idx="6"/>
            </p:cNvCxnSpPr>
            <p:nvPr/>
          </p:nvCxnSpPr>
          <p:spPr>
            <a:xfrm rot="5400000">
              <a:off x="7271839" y="5715758"/>
              <a:ext cx="487949" cy="353111"/>
            </a:xfrm>
            <a:prstGeom prst="curvedConnector2">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8" name="Curved Connector 97"/>
            <p:cNvCxnSpPr>
              <a:stCxn id="65" idx="7"/>
              <a:endCxn id="64" idx="4"/>
            </p:cNvCxnSpPr>
            <p:nvPr/>
          </p:nvCxnSpPr>
          <p:spPr>
            <a:xfrm rot="5400000" flipH="1" flipV="1">
              <a:off x="7273218" y="5715186"/>
              <a:ext cx="292686" cy="273375"/>
            </a:xfrm>
            <a:prstGeom prst="curvedConnector3">
              <a:avLst>
                <a:gd name="adj1" fmla="val 50000"/>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p:cNvCxnSpPr>
              <a:stCxn id="4" idx="4"/>
              <a:endCxn id="65" idx="2"/>
            </p:cNvCxnSpPr>
            <p:nvPr/>
          </p:nvCxnSpPr>
          <p:spPr>
            <a:xfrm rot="16200000" flipH="1">
              <a:off x="6658383" y="5840419"/>
              <a:ext cx="440338" cy="151399"/>
            </a:xfrm>
            <a:prstGeom prst="curvedConnector2">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00" name="Curved Connector 99"/>
            <p:cNvCxnSpPr>
              <a:stCxn id="65" idx="3"/>
              <a:endCxn id="4" idx="3"/>
            </p:cNvCxnSpPr>
            <p:nvPr/>
          </p:nvCxnSpPr>
          <p:spPr>
            <a:xfrm rot="5400000" flipH="1">
              <a:off x="6520884" y="5784608"/>
              <a:ext cx="635600" cy="343902"/>
            </a:xfrm>
            <a:prstGeom prst="curvedConnector3">
              <a:avLst>
                <a:gd name="adj1" fmla="val -44964"/>
              </a:avLst>
            </a:prstGeom>
            <a:ln w="1905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917541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on SynFull Methodology</a:t>
            </a:r>
            <a:endParaRPr lang="en-US" dirty="0"/>
          </a:p>
        </p:txBody>
      </p:sp>
      <p:sp>
        <p:nvSpPr>
          <p:cNvPr id="5" name="Text Placeholder 4"/>
          <p:cNvSpPr>
            <a:spLocks noGrp="1"/>
          </p:cNvSpPr>
          <p:nvPr>
            <p:ph type="body" sz="quarter" idx="10"/>
          </p:nvPr>
        </p:nvSpPr>
        <p:spPr/>
        <p:txBody>
          <a:bodyPr/>
          <a:lstStyle/>
          <a:p>
            <a:r>
              <a:rPr lang="en-US" dirty="0" err="1"/>
              <a:t>Badr</a:t>
            </a:r>
            <a:r>
              <a:rPr lang="en-US" dirty="0"/>
              <a:t> et al., ISCA 2014</a:t>
            </a:r>
          </a:p>
          <a:p>
            <a:endParaRPr lang="en-US" dirty="0"/>
          </a:p>
        </p:txBody>
      </p:sp>
      <p:sp>
        <p:nvSpPr>
          <p:cNvPr id="31" name="Rectangle 30"/>
          <p:cNvSpPr/>
          <p:nvPr/>
        </p:nvSpPr>
        <p:spPr>
          <a:xfrm>
            <a:off x="662405" y="214562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Cache</a:t>
            </a:r>
          </a:p>
        </p:txBody>
      </p:sp>
      <p:sp>
        <p:nvSpPr>
          <p:cNvPr id="32" name="Rectangle 31"/>
          <p:cNvSpPr/>
          <p:nvPr/>
        </p:nvSpPr>
        <p:spPr>
          <a:xfrm>
            <a:off x="662405" y="338674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LLC</a:t>
            </a:r>
          </a:p>
        </p:txBody>
      </p:sp>
      <p:sp>
        <p:nvSpPr>
          <p:cNvPr id="27" name="Rectangle 26"/>
          <p:cNvSpPr/>
          <p:nvPr/>
        </p:nvSpPr>
        <p:spPr>
          <a:xfrm>
            <a:off x="1587500" y="214562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Cache</a:t>
            </a:r>
          </a:p>
        </p:txBody>
      </p:sp>
      <p:sp>
        <p:nvSpPr>
          <p:cNvPr id="28" name="Rectangle 27"/>
          <p:cNvSpPr/>
          <p:nvPr/>
        </p:nvSpPr>
        <p:spPr>
          <a:xfrm>
            <a:off x="2512595" y="2144763"/>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Cache</a:t>
            </a:r>
          </a:p>
        </p:txBody>
      </p:sp>
      <p:sp>
        <p:nvSpPr>
          <p:cNvPr id="29" name="Rectangle 28"/>
          <p:cNvSpPr/>
          <p:nvPr/>
        </p:nvSpPr>
        <p:spPr>
          <a:xfrm>
            <a:off x="3437690" y="2139011"/>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Cache</a:t>
            </a:r>
          </a:p>
        </p:txBody>
      </p:sp>
      <p:sp>
        <p:nvSpPr>
          <p:cNvPr id="30" name="Rectangle 29"/>
          <p:cNvSpPr/>
          <p:nvPr/>
        </p:nvSpPr>
        <p:spPr>
          <a:xfrm>
            <a:off x="1589505" y="338674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LLC</a:t>
            </a:r>
          </a:p>
        </p:txBody>
      </p:sp>
      <p:sp>
        <p:nvSpPr>
          <p:cNvPr id="39" name="Rectangle 38"/>
          <p:cNvSpPr/>
          <p:nvPr/>
        </p:nvSpPr>
        <p:spPr>
          <a:xfrm>
            <a:off x="2512595" y="338674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LLC</a:t>
            </a:r>
          </a:p>
        </p:txBody>
      </p:sp>
      <p:sp>
        <p:nvSpPr>
          <p:cNvPr id="40" name="Rectangle 39"/>
          <p:cNvSpPr/>
          <p:nvPr/>
        </p:nvSpPr>
        <p:spPr>
          <a:xfrm>
            <a:off x="3439695" y="338674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smtClean="0">
                <a:ln>
                  <a:noFill/>
                </a:ln>
                <a:solidFill>
                  <a:prstClr val="white"/>
                </a:solidFill>
                <a:effectLst/>
                <a:uLnTx/>
                <a:uFillTx/>
                <a:latin typeface="Calibri"/>
                <a:ea typeface="+mn-ea"/>
                <a:cs typeface="+mn-cs"/>
              </a:rPr>
              <a:t>LLC</a:t>
            </a:r>
          </a:p>
        </p:txBody>
      </p:sp>
      <p:sp>
        <p:nvSpPr>
          <p:cNvPr id="41" name="Rectangle 40"/>
          <p:cNvSpPr/>
          <p:nvPr/>
        </p:nvSpPr>
        <p:spPr>
          <a:xfrm>
            <a:off x="662405" y="462786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prstClr val="white"/>
                </a:solidFill>
                <a:effectLst/>
                <a:uLnTx/>
                <a:uFillTx/>
                <a:latin typeface="Calibri"/>
                <a:ea typeface="+mn-ea"/>
                <a:cs typeface="+mn-cs"/>
              </a:rPr>
              <a:t>Dir</a:t>
            </a:r>
            <a:endParaRPr kumimoji="0" lang="en-US"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42" name="Rectangle 41"/>
          <p:cNvSpPr/>
          <p:nvPr/>
        </p:nvSpPr>
        <p:spPr>
          <a:xfrm>
            <a:off x="1587500" y="4627862"/>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prstClr val="white"/>
                </a:solidFill>
                <a:effectLst/>
                <a:uLnTx/>
                <a:uFillTx/>
                <a:latin typeface="Calibri"/>
                <a:ea typeface="+mn-ea"/>
                <a:cs typeface="+mn-cs"/>
              </a:rPr>
              <a:t>Dir</a:t>
            </a:r>
            <a:endParaRPr kumimoji="0" lang="en-US"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43" name="Rectangle 42"/>
          <p:cNvSpPr/>
          <p:nvPr/>
        </p:nvSpPr>
        <p:spPr>
          <a:xfrm>
            <a:off x="2512595" y="4641173"/>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prstClr val="white"/>
                </a:solidFill>
                <a:effectLst/>
                <a:uLnTx/>
                <a:uFillTx/>
                <a:latin typeface="Calibri"/>
                <a:ea typeface="+mn-ea"/>
                <a:cs typeface="+mn-cs"/>
              </a:rPr>
              <a:t>Dir</a:t>
            </a:r>
            <a:endParaRPr kumimoji="0" lang="en-US"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44" name="Rectangle 43"/>
          <p:cNvSpPr/>
          <p:nvPr/>
        </p:nvSpPr>
        <p:spPr>
          <a:xfrm>
            <a:off x="3437690" y="4641173"/>
            <a:ext cx="775929" cy="533400"/>
          </a:xfrm>
          <a:prstGeom prst="rect">
            <a:avLst/>
          </a:prstGeom>
          <a:solidFill>
            <a:schemeClr val="accent3">
              <a:lumMod val="75000"/>
            </a:schemeClr>
          </a:solidFill>
          <a:ln w="25400" cap="flat" cmpd="sng" algn="ctr">
            <a:solidFill>
              <a:schemeClr val="accent3">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prstClr val="white"/>
                </a:solidFill>
                <a:effectLst/>
                <a:uLnTx/>
                <a:uFillTx/>
                <a:latin typeface="Calibri"/>
                <a:ea typeface="+mn-ea"/>
                <a:cs typeface="+mn-cs"/>
              </a:rPr>
              <a:t>Dir</a:t>
            </a:r>
            <a:endParaRPr kumimoji="0" lang="en-US" sz="1800" b="0" i="0" u="none" strike="noStrike" kern="0" cap="none" spc="0" normalizeH="0" baseline="0" noProof="0" dirty="0" smtClean="0">
              <a:ln>
                <a:noFill/>
              </a:ln>
              <a:solidFill>
                <a:prstClr val="white"/>
              </a:solidFill>
              <a:effectLst/>
              <a:uLnTx/>
              <a:uFillTx/>
              <a:latin typeface="Calibri"/>
              <a:ea typeface="+mn-ea"/>
              <a:cs typeface="+mn-cs"/>
            </a:endParaRPr>
          </a:p>
        </p:txBody>
      </p:sp>
      <p:sp>
        <p:nvSpPr>
          <p:cNvPr id="59" name="Rectangular Callout 58"/>
          <p:cNvSpPr/>
          <p:nvPr/>
        </p:nvSpPr>
        <p:spPr>
          <a:xfrm>
            <a:off x="145383" y="1174689"/>
            <a:ext cx="2218046" cy="809527"/>
          </a:xfrm>
          <a:prstGeom prst="wedgeRectCallout">
            <a:avLst>
              <a:gd name="adj1" fmla="val 15324"/>
              <a:gd name="adj2" fmla="val 173981"/>
            </a:avLst>
          </a:prstGeom>
          <a:solidFill>
            <a:schemeClr val="accent2">
              <a:lumMod val="60000"/>
              <a:lumOff val="40000"/>
            </a:schemeClr>
          </a:solidFill>
          <a:ln w="25400" cap="flat" cmpd="sng" algn="ctr">
            <a:solidFill>
              <a:schemeClr val="accent2">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smtClean="0">
                <a:ln>
                  <a:noFill/>
                </a:ln>
                <a:solidFill>
                  <a:prstClr val="black"/>
                </a:solidFill>
                <a:effectLst/>
                <a:uLnTx/>
                <a:uFillTx/>
                <a:latin typeface="Calibri"/>
                <a:cs typeface="+mn-cs"/>
              </a:rPr>
              <a:t>Initiating </a:t>
            </a:r>
            <a:r>
              <a:rPr kumimoji="0" lang="en-US" b="0" i="0" u="none" strike="noStrike" kern="0" cap="none" spc="0" normalizeH="0" baseline="0" noProof="0" dirty="0" err="1" smtClean="0">
                <a:ln>
                  <a:noFill/>
                </a:ln>
                <a:solidFill>
                  <a:prstClr val="black"/>
                </a:solidFill>
                <a:effectLst/>
                <a:uLnTx/>
                <a:uFillTx/>
                <a:latin typeface="Calibri"/>
                <a:cs typeface="+mn-cs"/>
              </a:rPr>
              <a:t>messag</a:t>
            </a:r>
            <a:r>
              <a:rPr lang="en-US" kern="0" dirty="0" smtClean="0">
                <a:solidFill>
                  <a:prstClr val="black"/>
                </a:solidFill>
                <a:latin typeface="Calibri"/>
                <a:cs typeface="+mn-cs"/>
              </a:rPr>
              <a:t>e:</a:t>
            </a:r>
            <a:endParaRPr kumimoji="0" lang="en-US" b="0" i="0" u="none" strike="noStrike" kern="0" cap="none" spc="0" normalizeH="0" baseline="0" noProof="0" dirty="0" smtClean="0">
              <a:ln>
                <a:noFill/>
              </a:ln>
              <a:solidFill>
                <a:prstClr val="black"/>
              </a:solidFill>
              <a:effectLst/>
              <a:uLnTx/>
              <a:uFillTx/>
              <a:latin typeface="Calibri"/>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smtClean="0">
                <a:ln>
                  <a:noFill/>
                </a:ln>
                <a:solidFill>
                  <a:prstClr val="black"/>
                </a:solidFill>
                <a:effectLst/>
                <a:uLnTx/>
                <a:uFillTx/>
                <a:latin typeface="Calibri"/>
                <a:cs typeface="+mn-cs"/>
              </a:rPr>
              <a:t>application property</a:t>
            </a:r>
          </a:p>
        </p:txBody>
      </p:sp>
      <p:sp>
        <p:nvSpPr>
          <p:cNvPr id="46" name="Right Arrow 45"/>
          <p:cNvSpPr/>
          <p:nvPr/>
        </p:nvSpPr>
        <p:spPr>
          <a:xfrm rot="2436857">
            <a:off x="887908" y="4165726"/>
            <a:ext cx="1173629" cy="198936"/>
          </a:xfrm>
          <a:prstGeom prst="rightArrow">
            <a:avLst/>
          </a:prstGeom>
          <a:solidFill>
            <a:srgbClr val="92D050"/>
          </a:solidFill>
          <a:ln w="25400" cap="flat" cmpd="sng" algn="ctr">
            <a:solidFill>
              <a:srgbClr val="4F81BD">
                <a:shade val="50000"/>
              </a:srgb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4" name="Right Arrow 53"/>
          <p:cNvSpPr/>
          <p:nvPr/>
        </p:nvSpPr>
        <p:spPr>
          <a:xfrm rot="18753994">
            <a:off x="1642477" y="3546155"/>
            <a:ext cx="2698751" cy="196804"/>
          </a:xfrm>
          <a:prstGeom prst="rightArrow">
            <a:avLst/>
          </a:prstGeom>
          <a:solidFill>
            <a:srgbClr val="92D050"/>
          </a:solidFill>
          <a:ln w="25400" cap="flat" cmpd="sng" algn="ctr">
            <a:solidFill>
              <a:srgbClr val="4F81BD">
                <a:shade val="50000"/>
              </a:srgb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47" name="Curved Left Arrow 46"/>
          <p:cNvSpPr/>
          <p:nvPr/>
        </p:nvSpPr>
        <p:spPr>
          <a:xfrm rot="5400000" flipH="1">
            <a:off x="2770617" y="1101453"/>
            <a:ext cx="491266" cy="1689100"/>
          </a:xfrm>
          <a:prstGeom prst="curvedLeftArrow">
            <a:avLst/>
          </a:prstGeom>
          <a:solidFill>
            <a:srgbClr val="92D050"/>
          </a:solidFill>
          <a:ln w="25400" cap="flat" cmpd="sng" algn="ctr">
            <a:solidFill>
              <a:srgbClr val="4F81BD">
                <a:shade val="50000"/>
              </a:srgbClr>
            </a:solidFill>
            <a:prstDash val="solid"/>
          </a:ln>
          <a:effectLst/>
          <a:scene3d>
            <a:camera prst="orthographicFront"/>
            <a:lightRig rig="threePt" dir="t"/>
          </a:scene3d>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black"/>
              </a:solidFill>
              <a:effectLst/>
              <a:uLnTx/>
              <a:uFillTx/>
              <a:latin typeface="Calibri"/>
              <a:ea typeface="+mn-ea"/>
              <a:cs typeface="+mn-cs"/>
            </a:endParaRPr>
          </a:p>
        </p:txBody>
      </p:sp>
      <p:sp>
        <p:nvSpPr>
          <p:cNvPr id="48" name="Rectangular Callout 47"/>
          <p:cNvSpPr/>
          <p:nvPr/>
        </p:nvSpPr>
        <p:spPr>
          <a:xfrm>
            <a:off x="1073240" y="5312870"/>
            <a:ext cx="2404555" cy="1045349"/>
          </a:xfrm>
          <a:prstGeom prst="wedgeRectCallout">
            <a:avLst>
              <a:gd name="adj1" fmla="val 7815"/>
              <a:gd name="adj2" fmla="val -142466"/>
            </a:avLst>
          </a:prstGeom>
          <a:solidFill>
            <a:schemeClr val="accent4">
              <a:lumMod val="75000"/>
            </a:schemeClr>
          </a:solidFill>
          <a:ln w="25400" cap="flat" cmpd="sng" algn="ctr">
            <a:solidFill>
              <a:schemeClr val="accent4">
                <a:lumMod val="50000"/>
              </a:scheme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smtClean="0">
                <a:ln>
                  <a:noFill/>
                </a:ln>
                <a:solidFill>
                  <a:prstClr val="black"/>
                </a:solidFill>
                <a:effectLst/>
                <a:uLnTx/>
                <a:uFillTx/>
                <a:latin typeface="Calibri"/>
                <a:ea typeface="+mn-ea"/>
                <a:cs typeface="+mn-cs"/>
              </a:rPr>
              <a:t>Reactive messages:</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smtClean="0">
                <a:ln>
                  <a:noFill/>
                </a:ln>
                <a:solidFill>
                  <a:prstClr val="black"/>
                </a:solidFill>
                <a:effectLst/>
                <a:uLnTx/>
                <a:uFillTx/>
                <a:latin typeface="Calibri"/>
                <a:ea typeface="+mn-ea"/>
                <a:cs typeface="+mn-cs"/>
              </a:rPr>
              <a:t>depend on coherence protocol</a:t>
            </a:r>
          </a:p>
        </p:txBody>
      </p:sp>
      <p:sp>
        <p:nvSpPr>
          <p:cNvPr id="37" name="Right Arrow 36"/>
          <p:cNvSpPr/>
          <p:nvPr/>
        </p:nvSpPr>
        <p:spPr>
          <a:xfrm rot="8149228">
            <a:off x="962779" y="2952892"/>
            <a:ext cx="1147199" cy="206239"/>
          </a:xfrm>
          <a:prstGeom prst="rightArrow">
            <a:avLst/>
          </a:prstGeom>
          <a:solidFill>
            <a:srgbClr val="FF0000"/>
          </a:solidFill>
          <a:ln w="25400" cap="flat" cmpd="sng" algn="ctr">
            <a:solidFill>
              <a:srgbClr val="4F81BD">
                <a:shade val="50000"/>
              </a:srgbClr>
            </a:solid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1" name="Content Placeholder 2"/>
          <p:cNvSpPr>
            <a:spLocks noGrp="1"/>
          </p:cNvSpPr>
          <p:nvPr>
            <p:ph idx="1"/>
          </p:nvPr>
        </p:nvSpPr>
        <p:spPr>
          <a:xfrm>
            <a:off x="4655820" y="904812"/>
            <a:ext cx="4114800" cy="2962277"/>
          </a:xfrm>
        </p:spPr>
        <p:txBody>
          <a:bodyPr/>
          <a:lstStyle/>
          <a:p>
            <a:r>
              <a:rPr lang="en-US" dirty="0" smtClean="0"/>
              <a:t>Which cache injects the packet?</a:t>
            </a:r>
          </a:p>
          <a:p>
            <a:pPr lvl="1"/>
            <a:endParaRPr lang="en-US" dirty="0" smtClean="0"/>
          </a:p>
          <a:p>
            <a:pPr lvl="1"/>
            <a:endParaRPr lang="en-US" dirty="0"/>
          </a:p>
        </p:txBody>
      </p:sp>
      <p:graphicFrame>
        <p:nvGraphicFramePr>
          <p:cNvPr id="52" name="Chart 51"/>
          <p:cNvGraphicFramePr>
            <a:graphicFrameLocks/>
          </p:cNvGraphicFramePr>
          <p:nvPr>
            <p:extLst>
              <p:ext uri="{D42A27DB-BD31-4B8C-83A1-F6EECF244321}">
                <p14:modId xmlns:p14="http://schemas.microsoft.com/office/powerpoint/2010/main" val="906906698"/>
              </p:ext>
            </p:extLst>
          </p:nvPr>
        </p:nvGraphicFramePr>
        <p:xfrm>
          <a:off x="4648200" y="1243454"/>
          <a:ext cx="4122420" cy="1338857"/>
        </p:xfrm>
        <a:graphic>
          <a:graphicData uri="http://schemas.openxmlformats.org/drawingml/2006/chart">
            <c:chart xmlns:c="http://schemas.openxmlformats.org/drawingml/2006/chart" xmlns:r="http://schemas.openxmlformats.org/officeDocument/2006/relationships" r:id="rId3"/>
          </a:graphicData>
        </a:graphic>
      </p:graphicFrame>
      <p:sp>
        <p:nvSpPr>
          <p:cNvPr id="65" name="Content Placeholder 3"/>
          <p:cNvSpPr>
            <a:spLocks noGrp="1"/>
          </p:cNvSpPr>
          <p:nvPr>
            <p:ph sz="quarter" idx="11"/>
          </p:nvPr>
        </p:nvSpPr>
        <p:spPr>
          <a:xfrm>
            <a:off x="4604585" y="2651123"/>
            <a:ext cx="4114800" cy="2962277"/>
          </a:xfrm>
        </p:spPr>
        <p:txBody>
          <a:bodyPr/>
          <a:lstStyle/>
          <a:p>
            <a:r>
              <a:rPr lang="en-US" dirty="0" smtClean="0"/>
              <a:t>What is the destination for a </a:t>
            </a:r>
            <a:r>
              <a:rPr lang="en-US" b="1" dirty="0" smtClean="0"/>
              <a:t>given source node</a:t>
            </a:r>
            <a:r>
              <a:rPr lang="en-US" dirty="0" smtClean="0"/>
              <a:t>?</a:t>
            </a:r>
            <a:endParaRPr lang="en-US" dirty="0"/>
          </a:p>
        </p:txBody>
      </p:sp>
      <p:graphicFrame>
        <p:nvGraphicFramePr>
          <p:cNvPr id="66" name="Chart 65"/>
          <p:cNvGraphicFramePr>
            <a:graphicFrameLocks/>
          </p:cNvGraphicFramePr>
          <p:nvPr>
            <p:extLst>
              <p:ext uri="{D42A27DB-BD31-4B8C-83A1-F6EECF244321}">
                <p14:modId xmlns:p14="http://schemas.microsoft.com/office/powerpoint/2010/main" val="3745598168"/>
              </p:ext>
            </p:extLst>
          </p:nvPr>
        </p:nvGraphicFramePr>
        <p:xfrm>
          <a:off x="4595441" y="3259298"/>
          <a:ext cx="4123944" cy="1436108"/>
        </p:xfrm>
        <a:graphic>
          <a:graphicData uri="http://schemas.openxmlformats.org/drawingml/2006/chart">
            <c:chart xmlns:c="http://schemas.openxmlformats.org/drawingml/2006/chart" xmlns:r="http://schemas.openxmlformats.org/officeDocument/2006/relationships" r:id="rId4"/>
          </a:graphicData>
        </a:graphic>
      </p:graphicFrame>
      <p:sp>
        <p:nvSpPr>
          <p:cNvPr id="67" name="Content Placeholder 2"/>
          <p:cNvSpPr txBox="1">
            <a:spLocks/>
          </p:cNvSpPr>
          <p:nvPr/>
        </p:nvSpPr>
        <p:spPr bwMode="auto">
          <a:xfrm>
            <a:off x="4551245" y="4666966"/>
            <a:ext cx="4114800" cy="2221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t" anchorCtr="0" compatLnSpc="1">
            <a:prstTxWarp prst="textNoShape">
              <a:avLst/>
            </a:prstTxWarp>
          </a:bodyPr>
          <a:lstStyle>
            <a:lvl1pPr marL="342900" indent="-342900" algn="l" rtl="0" eaLnBrk="1" fontAlgn="base" hangingPunct="1">
              <a:spcBef>
                <a:spcPts val="800"/>
              </a:spcBef>
              <a:spcAft>
                <a:spcPct val="0"/>
              </a:spcAft>
              <a:buClr>
                <a:schemeClr val="tx1"/>
              </a:buClr>
              <a:buFont typeface="Wingdings 3" pitchFamily="18" charset="2"/>
              <a:buChar char=""/>
              <a:defRPr sz="2000" kern="1200">
                <a:solidFill>
                  <a:schemeClr val="tx1"/>
                </a:solidFill>
                <a:latin typeface="Calibri" pitchFamily="34" charset="0"/>
                <a:ea typeface="+mn-ea"/>
                <a:cs typeface="+mn-cs"/>
              </a:defRPr>
            </a:lvl1pPr>
            <a:lvl2pPr marL="547688" indent="-180975" algn="l" rtl="0" eaLnBrk="1" fontAlgn="base" hangingPunct="1">
              <a:spcBef>
                <a:spcPts val="300"/>
              </a:spcBef>
              <a:spcAft>
                <a:spcPct val="0"/>
              </a:spcAft>
              <a:buClr>
                <a:schemeClr val="tx1"/>
              </a:buClr>
              <a:buFont typeface="Calibri" pitchFamily="34" charset="0"/>
              <a:buChar char="‒"/>
              <a:defRPr kern="1200">
                <a:solidFill>
                  <a:schemeClr val="tx1"/>
                </a:solidFill>
                <a:latin typeface="Calibri" pitchFamily="34" charset="0"/>
                <a:ea typeface="+mn-ea"/>
                <a:cs typeface="+mn-cs"/>
              </a:defRPr>
            </a:lvl2pPr>
            <a:lvl3pPr marL="914400" indent="-168275" algn="l" rtl="0" eaLnBrk="1" fontAlgn="base" hangingPunct="1">
              <a:spcBef>
                <a:spcPts val="300"/>
              </a:spcBef>
              <a:spcAft>
                <a:spcPct val="0"/>
              </a:spcAft>
              <a:buClr>
                <a:schemeClr val="tx1"/>
              </a:buClr>
              <a:buFont typeface="Calibri" pitchFamily="34" charset="0"/>
              <a:buChar char="‒"/>
              <a:defRPr sz="1600" kern="1200">
                <a:solidFill>
                  <a:srgbClr val="000000"/>
                </a:solidFill>
                <a:latin typeface="Calibri" pitchFamily="34" charset="0"/>
                <a:ea typeface="+mn-ea"/>
                <a:cs typeface="+mn-cs"/>
              </a:defRPr>
            </a:lvl3pPr>
            <a:lvl4pPr marL="1371600" indent="-18256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4pPr>
            <a:lvl5pPr marL="1644650" indent="-163513" algn="l" rtl="0" eaLnBrk="1" fontAlgn="base" hangingPunct="1">
              <a:spcBef>
                <a:spcPts val="300"/>
              </a:spcBef>
              <a:spcAft>
                <a:spcPct val="0"/>
              </a:spcAft>
              <a:buClr>
                <a:schemeClr val="tx1"/>
              </a:buClr>
              <a:buFont typeface="Calibri" pitchFamily="34" charset="0"/>
              <a:buChar char="‒"/>
              <a:defRPr sz="1200" kern="1200">
                <a:solidFill>
                  <a:schemeClr val="tx1"/>
                </a:solidFill>
                <a:latin typeface="Calibri"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Traffic injection amount for each </a:t>
            </a:r>
            <a:r>
              <a:rPr lang="en-US" dirty="0" err="1" smtClean="0"/>
              <a:t>microphase</a:t>
            </a:r>
            <a:r>
              <a:rPr lang="en-US" dirty="0" smtClean="0"/>
              <a:t>?</a:t>
            </a:r>
          </a:p>
          <a:p>
            <a:pPr lvl="1"/>
            <a:endParaRPr lang="en-US" dirty="0" smtClean="0"/>
          </a:p>
          <a:p>
            <a:pPr lvl="1"/>
            <a:endParaRPr lang="en-US" dirty="0"/>
          </a:p>
        </p:txBody>
      </p:sp>
      <p:grpSp>
        <p:nvGrpSpPr>
          <p:cNvPr id="68" name="Group 67"/>
          <p:cNvGrpSpPr/>
          <p:nvPr/>
        </p:nvGrpSpPr>
        <p:grpSpPr>
          <a:xfrm>
            <a:off x="4021890" y="5339149"/>
            <a:ext cx="5122110" cy="1404551"/>
            <a:chOff x="1865551" y="4323149"/>
            <a:chExt cx="5542202" cy="2060926"/>
          </a:xfrm>
        </p:grpSpPr>
        <p:graphicFrame>
          <p:nvGraphicFramePr>
            <p:cNvPr id="69" name="Chart 68"/>
            <p:cNvGraphicFramePr>
              <a:graphicFrameLocks/>
            </p:cNvGraphicFramePr>
            <p:nvPr>
              <p:extLst>
                <p:ext uri="{D42A27DB-BD31-4B8C-83A1-F6EECF244321}">
                  <p14:modId xmlns:p14="http://schemas.microsoft.com/office/powerpoint/2010/main" val="4033711818"/>
                </p:ext>
              </p:extLst>
            </p:nvPr>
          </p:nvGraphicFramePr>
          <p:xfrm>
            <a:off x="1865551" y="4323149"/>
            <a:ext cx="5173980" cy="2060926"/>
          </p:xfrm>
          <a:graphic>
            <a:graphicData uri="http://schemas.openxmlformats.org/drawingml/2006/chart">
              <c:chart xmlns:c="http://schemas.openxmlformats.org/drawingml/2006/chart" xmlns:r="http://schemas.openxmlformats.org/officeDocument/2006/relationships" r:id="rId5"/>
            </a:graphicData>
          </a:graphic>
        </p:graphicFrame>
        <p:sp>
          <p:nvSpPr>
            <p:cNvPr id="70" name="Rectangle 69"/>
            <p:cNvSpPr/>
            <p:nvPr/>
          </p:nvSpPr>
          <p:spPr>
            <a:xfrm>
              <a:off x="6879512" y="4462781"/>
              <a:ext cx="528241" cy="1264919"/>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smtClean="0">
                <a:solidFill>
                  <a:schemeClr val="tx1"/>
                </a:solidFill>
              </a:endParaRPr>
            </a:p>
            <a:p>
              <a:pPr algn="ctr" fontAlgn="auto">
                <a:spcBef>
                  <a:spcPts val="0"/>
                </a:spcBef>
                <a:spcAft>
                  <a:spcPts val="0"/>
                </a:spcAft>
              </a:pPr>
              <a:endParaRPr lang="en-US" sz="3200" dirty="0">
                <a:solidFill>
                  <a:schemeClr val="tx1"/>
                </a:solidFill>
              </a:endParaRPr>
            </a:p>
            <a:p>
              <a:pPr algn="ctr" fontAlgn="auto">
                <a:spcBef>
                  <a:spcPts val="0"/>
                </a:spcBef>
                <a:spcAft>
                  <a:spcPts val="0"/>
                </a:spcAft>
              </a:pPr>
              <a:r>
                <a:rPr lang="en-US" sz="3200" dirty="0" smtClean="0">
                  <a:solidFill>
                    <a:schemeClr val="tx1"/>
                  </a:solidFill>
                </a:rPr>
                <a:t>…</a:t>
              </a:r>
              <a:endParaRPr lang="en-US" sz="3200" dirty="0">
                <a:solidFill>
                  <a:schemeClr val="tx1"/>
                </a:solidFill>
              </a:endParaRPr>
            </a:p>
          </p:txBody>
        </p:sp>
      </p:grpSp>
      <p:sp>
        <p:nvSpPr>
          <p:cNvPr id="71" name="Rectangle 70"/>
          <p:cNvSpPr/>
          <p:nvPr/>
        </p:nvSpPr>
        <p:spPr>
          <a:xfrm>
            <a:off x="2178793" y="2914183"/>
            <a:ext cx="4833295" cy="1543080"/>
          </a:xfrm>
          <a:prstGeom prst="rect">
            <a:avLst/>
          </a:prstGeom>
          <a:solidFill>
            <a:srgbClr val="73E1E7"/>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Generate random numbers from the PDFs derived from application trace</a:t>
            </a:r>
            <a:endParaRPr lang="en-US" sz="3200" dirty="0">
              <a:solidFill>
                <a:schemeClr val="tx1"/>
              </a:solidFill>
            </a:endParaRPr>
          </a:p>
        </p:txBody>
      </p:sp>
    </p:spTree>
    <p:extLst>
      <p:ext uri="{BB962C8B-B14F-4D97-AF65-F5344CB8AC3E}">
        <p14:creationId xmlns:p14="http://schemas.microsoft.com/office/powerpoint/2010/main" val="32494537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1">
                                            <p:txEl>
                                              <p:pRg st="0" end="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5">
                                            <p:txEl>
                                              <p:pRg st="0" end="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46" grpId="0" animBg="1"/>
      <p:bldP spid="54" grpId="0" animBg="1"/>
      <p:bldP spid="47" grpId="0" animBg="1"/>
      <p:bldP spid="48" grpId="0" animBg="1"/>
      <p:bldP spid="37" grpId="0" animBg="1"/>
      <p:bldP spid="51" grpId="0" build="p"/>
      <p:bldGraphic spid="52" grpId="0">
        <p:bldAsOne/>
      </p:bldGraphic>
      <p:bldP spid="65" grpId="0" build="p"/>
      <p:bldGraphic spid="66" grpId="0">
        <p:bldAsOne/>
      </p:bldGraphic>
      <p:bldP spid="67" grpId="0"/>
      <p:bldP spid="71"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Probabilistic models are not always effective in capturing different GPU and CPU phase behaviors</a:t>
            </a:r>
          </a:p>
          <a:p>
            <a:r>
              <a:rPr lang="en-US" dirty="0" smtClean="0"/>
              <a:t>Network traffic is sensitive to phase length selection in APUs</a:t>
            </a:r>
          </a:p>
          <a:p>
            <a:r>
              <a:rPr lang="en-US" dirty="0" smtClean="0"/>
              <a:t>Injection model is not effective in capturing </a:t>
            </a:r>
            <a:r>
              <a:rPr lang="en-US" dirty="0" err="1" smtClean="0"/>
              <a:t>bursty</a:t>
            </a:r>
            <a:r>
              <a:rPr lang="en-US" dirty="0" smtClean="0"/>
              <a:t> traffic patterns</a:t>
            </a:r>
          </a:p>
          <a:p>
            <a:r>
              <a:rPr lang="en-US" dirty="0" smtClean="0"/>
              <a:t>Not scalable for large systems – requires execution-driven simulation for network traces</a:t>
            </a:r>
          </a:p>
          <a:p>
            <a:r>
              <a:rPr lang="en-US" dirty="0" smtClean="0"/>
              <a:t>Request latencies can be more accurate by introducing a memory latency model</a:t>
            </a:r>
          </a:p>
          <a:p>
            <a:endParaRPr lang="en-US" dirty="0"/>
          </a:p>
        </p:txBody>
      </p:sp>
      <p:sp>
        <p:nvSpPr>
          <p:cNvPr id="4" name="Title 3"/>
          <p:cNvSpPr>
            <a:spLocks noGrp="1"/>
          </p:cNvSpPr>
          <p:nvPr>
            <p:ph type="title"/>
          </p:nvPr>
        </p:nvSpPr>
        <p:spPr/>
        <p:txBody>
          <a:bodyPr/>
          <a:lstStyle/>
          <a:p>
            <a:r>
              <a:rPr lang="en-US" dirty="0"/>
              <a:t>The Need for an Enhanced SynFull</a:t>
            </a:r>
          </a:p>
        </p:txBody>
      </p:sp>
    </p:spTree>
    <p:extLst>
      <p:ext uri="{BB962C8B-B14F-4D97-AF65-F5344CB8AC3E}">
        <p14:creationId xmlns:p14="http://schemas.microsoft.com/office/powerpoint/2010/main" val="11497563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The Need for an Enhanced SynFull</a:t>
            </a:r>
            <a:endParaRPr lang="en-US" dirty="0"/>
          </a:p>
        </p:txBody>
      </p:sp>
      <p:sp>
        <p:nvSpPr>
          <p:cNvPr id="64" name="Content Placeholder 63"/>
          <p:cNvSpPr>
            <a:spLocks noGrp="1"/>
          </p:cNvSpPr>
          <p:nvPr>
            <p:ph idx="1"/>
          </p:nvPr>
        </p:nvSpPr>
        <p:spPr/>
        <p:txBody>
          <a:bodyPr/>
          <a:lstStyle/>
          <a:p>
            <a:r>
              <a:rPr lang="en-US" dirty="0" smtClean="0"/>
              <a:t>Significantly different traffic patterns between CPU and GPU phases</a:t>
            </a:r>
          </a:p>
          <a:p>
            <a:r>
              <a:rPr lang="en-US" dirty="0" smtClean="0"/>
              <a:t>Phase transition based on Markov probabilities might lead to </a:t>
            </a:r>
            <a:r>
              <a:rPr lang="en-US" dirty="0" smtClean="0">
                <a:solidFill>
                  <a:srgbClr val="FF0000"/>
                </a:solidFill>
              </a:rPr>
              <a:t>too much or not enough traffic</a:t>
            </a:r>
            <a:endParaRPr lang="en-US" dirty="0">
              <a:solidFill>
                <a:srgbClr val="FF0000"/>
              </a:solidFill>
            </a:endParaRPr>
          </a:p>
        </p:txBody>
      </p:sp>
      <p:sp>
        <p:nvSpPr>
          <p:cNvPr id="65" name="Text Placeholder 64"/>
          <p:cNvSpPr>
            <a:spLocks noGrp="1"/>
          </p:cNvSpPr>
          <p:nvPr>
            <p:ph type="body" sz="quarter" idx="10"/>
          </p:nvPr>
        </p:nvSpPr>
        <p:spPr>
          <a:solidFill>
            <a:schemeClr val="accent4">
              <a:lumMod val="40000"/>
              <a:lumOff val="60000"/>
            </a:schemeClr>
          </a:solidFill>
          <a:ln>
            <a:solidFill>
              <a:schemeClr val="tx1"/>
            </a:solidFill>
          </a:ln>
        </p:spPr>
        <p:txBody>
          <a:bodyPr/>
          <a:lstStyle/>
          <a:p>
            <a:r>
              <a:rPr lang="en-US" dirty="0" smtClean="0"/>
              <a:t>1 - APU Workload Phase Behavior</a:t>
            </a:r>
            <a:endParaRPr lang="en-US" dirty="0"/>
          </a:p>
        </p:txBody>
      </p:sp>
      <p:grpSp>
        <p:nvGrpSpPr>
          <p:cNvPr id="71" name="Group 70"/>
          <p:cNvGrpSpPr/>
          <p:nvPr/>
        </p:nvGrpSpPr>
        <p:grpSpPr>
          <a:xfrm>
            <a:off x="266768" y="3086100"/>
            <a:ext cx="4320472" cy="3429000"/>
            <a:chOff x="266768" y="3086100"/>
            <a:chExt cx="4320472" cy="3429000"/>
          </a:xfrm>
        </p:grpSpPr>
        <p:graphicFrame>
          <p:nvGraphicFramePr>
            <p:cNvPr id="66" name="Chart 65"/>
            <p:cNvGraphicFramePr/>
            <p:nvPr>
              <p:extLst>
                <p:ext uri="{D42A27DB-BD31-4B8C-83A1-F6EECF244321}">
                  <p14:modId xmlns:p14="http://schemas.microsoft.com/office/powerpoint/2010/main" val="706746497"/>
                </p:ext>
              </p:extLst>
            </p:nvPr>
          </p:nvGraphicFramePr>
          <p:xfrm>
            <a:off x="266768" y="3086100"/>
            <a:ext cx="4320472" cy="3429000"/>
          </p:xfrm>
          <a:graphic>
            <a:graphicData uri="http://schemas.openxmlformats.org/drawingml/2006/chart">
              <c:chart xmlns:c="http://schemas.openxmlformats.org/drawingml/2006/chart" xmlns:r="http://schemas.openxmlformats.org/officeDocument/2006/relationships" r:id="rId3"/>
            </a:graphicData>
          </a:graphic>
        </p:graphicFrame>
        <p:sp>
          <p:nvSpPr>
            <p:cNvPr id="68" name="TextBox 4"/>
            <p:cNvSpPr txBox="1"/>
            <p:nvPr/>
          </p:nvSpPr>
          <p:spPr>
            <a:xfrm rot="16200000">
              <a:off x="-998076" y="4561585"/>
              <a:ext cx="2847975" cy="201804"/>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1800" b="1" dirty="0" smtClean="0">
                  <a:solidFill>
                    <a:schemeClr val="tx1"/>
                  </a:solidFill>
                </a:rPr>
                <a:t>Injection rate</a:t>
              </a:r>
              <a:endParaRPr lang="en-US" sz="1800" b="1" dirty="0">
                <a:solidFill>
                  <a:schemeClr val="tx1"/>
                </a:solidFill>
              </a:endParaRPr>
            </a:p>
          </p:txBody>
        </p:sp>
      </p:grpSp>
      <p:sp>
        <p:nvSpPr>
          <p:cNvPr id="69" name="TextBox 68"/>
          <p:cNvSpPr txBox="1"/>
          <p:nvPr/>
        </p:nvSpPr>
        <p:spPr>
          <a:xfrm>
            <a:off x="0" y="2740460"/>
            <a:ext cx="9144000" cy="369332"/>
          </a:xfrm>
          <a:prstGeom prst="rect">
            <a:avLst/>
          </a:prstGeom>
        </p:spPr>
        <p:txBody>
          <a:bodyPr wrap="square" rtlCol="0" anchor="ctr" anchorCtr="0">
            <a:spAutoFit/>
          </a:bodyPr>
          <a:lstStyle/>
          <a:p>
            <a:pPr marL="0" marR="0" indent="0" algn="ctr"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Real application</a:t>
            </a:r>
            <a:r>
              <a:rPr kumimoji="0" lang="en-US" sz="2000" b="0" i="0" u="none" strike="noStrike" kern="1200" cap="none" spc="0" normalizeH="0" noProof="0" dirty="0" smtClean="0">
                <a:ln>
                  <a:noFill/>
                </a:ln>
                <a:solidFill>
                  <a:schemeClr val="tx1"/>
                </a:solidFill>
                <a:effectLst/>
                <a:uLnTx/>
                <a:uFillTx/>
                <a:latin typeface="+mj-lt"/>
                <a:ea typeface="MS PGothic" pitchFamily="34" charset="-128"/>
                <a:cs typeface="+mn-cs"/>
              </a:rPr>
              <a:t> behavior:                                       SynFull behavior:</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graphicFrame>
        <p:nvGraphicFramePr>
          <p:cNvPr id="70" name="Chart 69"/>
          <p:cNvGraphicFramePr>
            <a:graphicFrameLocks/>
          </p:cNvGraphicFramePr>
          <p:nvPr>
            <p:extLst>
              <p:ext uri="{D42A27DB-BD31-4B8C-83A1-F6EECF244321}">
                <p14:modId xmlns:p14="http://schemas.microsoft.com/office/powerpoint/2010/main" val="3727165110"/>
              </p:ext>
            </p:extLst>
          </p:nvPr>
        </p:nvGraphicFramePr>
        <p:xfrm>
          <a:off x="4854008" y="3086100"/>
          <a:ext cx="4198103" cy="3429000"/>
        </p:xfrm>
        <a:graphic>
          <a:graphicData uri="http://schemas.openxmlformats.org/drawingml/2006/chart">
            <c:chart xmlns:c="http://schemas.openxmlformats.org/drawingml/2006/chart" xmlns:r="http://schemas.openxmlformats.org/officeDocument/2006/relationships" r:id="rId4"/>
          </a:graphicData>
        </a:graphic>
      </p:graphicFrame>
      <p:cxnSp>
        <p:nvCxnSpPr>
          <p:cNvPr id="73" name="Straight Connector 72"/>
          <p:cNvCxnSpPr/>
          <p:nvPr/>
        </p:nvCxnSpPr>
        <p:spPr>
          <a:xfrm>
            <a:off x="5570220" y="3322320"/>
            <a:ext cx="0" cy="2996563"/>
          </a:xfrm>
          <a:prstGeom prst="line">
            <a:avLst/>
          </a:prstGeom>
          <a:ln w="38100">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246620" y="3321924"/>
            <a:ext cx="0" cy="2996563"/>
          </a:xfrm>
          <a:prstGeom prst="line">
            <a:avLst/>
          </a:prstGeom>
          <a:ln w="38100">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551420" y="3321924"/>
            <a:ext cx="0" cy="2996563"/>
          </a:xfrm>
          <a:prstGeom prst="line">
            <a:avLst/>
          </a:prstGeom>
          <a:ln w="38100">
            <a:solidFill>
              <a:srgbClr val="00B050"/>
            </a:solidFill>
            <a:prstDash val="dash"/>
          </a:ln>
        </p:spPr>
        <p:style>
          <a:lnRef idx="1">
            <a:schemeClr val="accent1"/>
          </a:lnRef>
          <a:fillRef idx="0">
            <a:schemeClr val="accent1"/>
          </a:fillRef>
          <a:effectRef idx="0">
            <a:schemeClr val="accent1"/>
          </a:effectRef>
          <a:fontRef idx="minor">
            <a:schemeClr val="tx1"/>
          </a:fontRef>
        </p:style>
      </p:cxnSp>
      <p:sp>
        <p:nvSpPr>
          <p:cNvPr id="79" name="Rectangle 78"/>
          <p:cNvSpPr/>
          <p:nvPr/>
        </p:nvSpPr>
        <p:spPr>
          <a:xfrm>
            <a:off x="4813009" y="1408644"/>
            <a:ext cx="4338645" cy="1600200"/>
          </a:xfrm>
          <a:prstGeom prst="rect">
            <a:avLst/>
          </a:prstGeom>
          <a:solidFill>
            <a:srgbClr val="00B050"/>
          </a:solid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r>
              <a:rPr lang="en-US" sz="3200" dirty="0" smtClean="0">
                <a:solidFill>
                  <a:schemeClr val="tx1"/>
                </a:solidFill>
              </a:rPr>
              <a:t>Different traffic behavior depending on simulation cycles</a:t>
            </a:r>
            <a:endParaRPr lang="en-US" sz="3200" dirty="0">
              <a:solidFill>
                <a:schemeClr val="tx1"/>
              </a:solidFill>
            </a:endParaRPr>
          </a:p>
        </p:txBody>
      </p:sp>
      <p:sp>
        <p:nvSpPr>
          <p:cNvPr id="5" name="Rectangle 4"/>
          <p:cNvSpPr/>
          <p:nvPr/>
        </p:nvSpPr>
        <p:spPr>
          <a:xfrm>
            <a:off x="4419600" y="3322320"/>
            <a:ext cx="167640" cy="2996167"/>
          </a:xfrm>
          <a:prstGeom prst="rect">
            <a:avLst/>
          </a:prstGeom>
          <a:noFill/>
          <a:ln>
            <a:solidFill>
              <a:schemeClr val="accent4">
                <a:lumMod val="75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19" name="Rectangle 18"/>
          <p:cNvSpPr/>
          <p:nvPr/>
        </p:nvSpPr>
        <p:spPr>
          <a:xfrm>
            <a:off x="577435" y="6010276"/>
            <a:ext cx="3842165" cy="209550"/>
          </a:xfrm>
          <a:prstGeom prst="rect">
            <a:avLst/>
          </a:prstGeom>
          <a:noFill/>
          <a:ln>
            <a:solidFill>
              <a:schemeClr val="bg2">
                <a:lumMod val="95000"/>
                <a:lumOff val="5000"/>
              </a:schemeClr>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fontAlgn="auto">
              <a:spcBef>
                <a:spcPts val="0"/>
              </a:spcBef>
              <a:spcAft>
                <a:spcPts val="0"/>
              </a:spcAft>
            </a:pPr>
            <a:endParaRPr lang="en-US" sz="3200" dirty="0">
              <a:solidFill>
                <a:schemeClr val="tx2"/>
              </a:solidFill>
            </a:endParaRPr>
          </a:p>
        </p:txBody>
      </p:sp>
      <p:sp>
        <p:nvSpPr>
          <p:cNvPr id="6" name="TextBox 5"/>
          <p:cNvSpPr txBox="1"/>
          <p:nvPr/>
        </p:nvSpPr>
        <p:spPr>
          <a:xfrm>
            <a:off x="1748284" y="5613082"/>
            <a:ext cx="1352989" cy="369332"/>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kumimoji="0" lang="en-US" sz="2000" b="0" i="0" u="none" strike="noStrike" kern="1200" cap="none" spc="0" normalizeH="0" baseline="0" noProof="0" dirty="0" smtClean="0">
                <a:ln>
                  <a:noFill/>
                </a:ln>
                <a:solidFill>
                  <a:schemeClr val="tx1"/>
                </a:solidFill>
                <a:effectLst/>
                <a:uLnTx/>
                <a:uFillTx/>
                <a:latin typeface="+mj-lt"/>
                <a:ea typeface="MS PGothic" pitchFamily="34" charset="-128"/>
                <a:cs typeface="+mn-cs"/>
              </a:rPr>
              <a:t>CPU phase</a:t>
            </a:r>
            <a:endParaRPr kumimoji="0" lang="en-US" sz="2000" b="0" i="0" u="none" strike="noStrike" kern="1200" cap="none" spc="0" normalizeH="0" baseline="0" noProof="0" dirty="0">
              <a:ln>
                <a:noFill/>
              </a:ln>
              <a:solidFill>
                <a:schemeClr val="tx1"/>
              </a:solidFill>
              <a:effectLst/>
              <a:uLnTx/>
              <a:uFillTx/>
              <a:latin typeface="+mj-lt"/>
              <a:ea typeface="MS PGothic" pitchFamily="34" charset="-128"/>
              <a:cs typeface="+mn-cs"/>
            </a:endParaRPr>
          </a:p>
        </p:txBody>
      </p:sp>
      <p:sp>
        <p:nvSpPr>
          <p:cNvPr id="21" name="TextBox 20"/>
          <p:cNvSpPr txBox="1"/>
          <p:nvPr/>
        </p:nvSpPr>
        <p:spPr>
          <a:xfrm>
            <a:off x="3142913" y="3665337"/>
            <a:ext cx="1352989" cy="369332"/>
          </a:xfrm>
          <a:prstGeom prst="rect">
            <a:avLst/>
          </a:prstGeom>
        </p:spPr>
        <p:txBody>
          <a:bodyPr wrap="square" rtlCol="0" anchor="ctr" anchorCtr="0">
            <a:spAutoFit/>
          </a:bodyPr>
          <a:lstStyle/>
          <a:p>
            <a: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pPr>
            <a:r>
              <a:rPr lang="en-US" sz="2000" dirty="0">
                <a:solidFill>
                  <a:schemeClr val="accent4">
                    <a:lumMod val="75000"/>
                  </a:schemeClr>
                </a:solidFill>
                <a:latin typeface="+mj-lt"/>
                <a:ea typeface="MS PGothic" pitchFamily="34" charset="-128"/>
                <a:cs typeface="+mn-cs"/>
              </a:rPr>
              <a:t>G</a:t>
            </a:r>
            <a:r>
              <a:rPr kumimoji="0" lang="en-US" sz="2000" b="0" i="0" u="none" strike="noStrike" kern="1200" cap="none" spc="0" normalizeH="0" baseline="0" noProof="0" dirty="0" smtClean="0">
                <a:ln>
                  <a:noFill/>
                </a:ln>
                <a:solidFill>
                  <a:schemeClr val="accent4">
                    <a:lumMod val="75000"/>
                  </a:schemeClr>
                </a:solidFill>
                <a:effectLst/>
                <a:uLnTx/>
                <a:uFillTx/>
                <a:latin typeface="+mj-lt"/>
                <a:ea typeface="MS PGothic" pitchFamily="34" charset="-128"/>
                <a:cs typeface="+mn-cs"/>
              </a:rPr>
              <a:t>PU phase</a:t>
            </a:r>
            <a:endParaRPr kumimoji="0" lang="en-US" sz="2000" b="0" i="0" u="none" strike="noStrike" kern="1200" cap="none" spc="0" normalizeH="0" baseline="0" noProof="0" dirty="0">
              <a:ln>
                <a:noFill/>
              </a:ln>
              <a:solidFill>
                <a:schemeClr val="accent4">
                  <a:lumMod val="75000"/>
                </a:schemeClr>
              </a:solidFill>
              <a:effectLst/>
              <a:uLnTx/>
              <a:uFillTx/>
              <a:latin typeface="+mj-lt"/>
              <a:ea typeface="MS PGothic" pitchFamily="34" charset="-128"/>
              <a:cs typeface="+mn-cs"/>
            </a:endParaRPr>
          </a:p>
        </p:txBody>
      </p:sp>
    </p:spTree>
    <p:extLst>
      <p:ext uri="{BB962C8B-B14F-4D97-AF65-F5344CB8AC3E}">
        <p14:creationId xmlns:p14="http://schemas.microsoft.com/office/powerpoint/2010/main" val="41432996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Graphic spid="70" grpId="0">
        <p:bldAsOne/>
      </p:bldGraphic>
      <p:bldP spid="79" grpId="0" animBg="1"/>
      <p:bldP spid="5" grpId="0" animBg="1"/>
      <p:bldP spid="19" grpId="0" animBg="1"/>
      <p:bldP spid="6"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itle 62"/>
          <p:cNvSpPr>
            <a:spLocks noGrp="1"/>
          </p:cNvSpPr>
          <p:nvPr>
            <p:ph type="title"/>
          </p:nvPr>
        </p:nvSpPr>
        <p:spPr/>
        <p:txBody>
          <a:bodyPr/>
          <a:lstStyle/>
          <a:p>
            <a:r>
              <a:rPr lang="en-US" dirty="0" smtClean="0"/>
              <a:t>Our Methodology: APU-SynFull</a:t>
            </a:r>
            <a:endParaRPr lang="en-US" dirty="0"/>
          </a:p>
        </p:txBody>
      </p:sp>
      <p:sp>
        <p:nvSpPr>
          <p:cNvPr id="64" name="Content Placeholder 63"/>
          <p:cNvSpPr>
            <a:spLocks noGrp="1"/>
          </p:cNvSpPr>
          <p:nvPr>
            <p:ph idx="1"/>
          </p:nvPr>
        </p:nvSpPr>
        <p:spPr/>
        <p:txBody>
          <a:bodyPr/>
          <a:lstStyle/>
          <a:p>
            <a:r>
              <a:rPr lang="en-US" sz="1800" dirty="0" smtClean="0">
                <a:solidFill>
                  <a:srgbClr val="00B050"/>
                </a:solidFill>
              </a:rPr>
              <a:t>Solution</a:t>
            </a:r>
            <a:r>
              <a:rPr lang="en-US" sz="1800" dirty="0" smtClean="0"/>
              <a:t>: We replay the </a:t>
            </a:r>
            <a:r>
              <a:rPr lang="en-US" sz="1800" dirty="0" err="1" smtClean="0"/>
              <a:t>macrophases</a:t>
            </a:r>
            <a:r>
              <a:rPr lang="en-US" sz="1800" dirty="0" smtClean="0"/>
              <a:t> in the same order as in the application trace</a:t>
            </a:r>
          </a:p>
          <a:p>
            <a:pPr lvl="1"/>
            <a:r>
              <a:rPr lang="en-US" sz="1600" dirty="0" smtClean="0"/>
              <a:t>More realistic network traffic behavior</a:t>
            </a:r>
          </a:p>
          <a:p>
            <a:pPr lvl="1"/>
            <a:r>
              <a:rPr lang="en-US" sz="1600" dirty="0" smtClean="0"/>
              <a:t>Accurate ratio of CPU and GPU traffic</a:t>
            </a:r>
          </a:p>
          <a:p>
            <a:pPr lvl="1"/>
            <a:endParaRPr lang="en-US" sz="1600" dirty="0" smtClean="0"/>
          </a:p>
          <a:p>
            <a:r>
              <a:rPr lang="en-US" sz="1800" dirty="0" smtClean="0">
                <a:solidFill>
                  <a:schemeClr val="accent2"/>
                </a:solidFill>
              </a:rPr>
              <a:t>Disadvantage</a:t>
            </a:r>
            <a:r>
              <a:rPr lang="en-US" sz="1800" dirty="0" smtClean="0"/>
              <a:t>: No simulation speedup benefits as in the Markov-based phase transition model</a:t>
            </a:r>
          </a:p>
          <a:p>
            <a:endParaRPr lang="en-US" sz="1800" dirty="0" smtClean="0"/>
          </a:p>
          <a:p>
            <a:r>
              <a:rPr lang="en-US" sz="1800" dirty="0" smtClean="0">
                <a:solidFill>
                  <a:srgbClr val="00B050"/>
                </a:solidFill>
              </a:rPr>
              <a:t>Solution</a:t>
            </a:r>
            <a:r>
              <a:rPr lang="en-US" sz="1800" dirty="0" smtClean="0"/>
              <a:t>: Finish the execution of a </a:t>
            </a:r>
            <a:r>
              <a:rPr lang="en-US" sz="1800" dirty="0" err="1" smtClean="0"/>
              <a:t>macrophase</a:t>
            </a:r>
            <a:r>
              <a:rPr lang="en-US" sz="1800" dirty="0" smtClean="0"/>
              <a:t> after executing </a:t>
            </a:r>
            <a:r>
              <a:rPr lang="en-US" sz="1800" dirty="0" smtClean="0">
                <a:solidFill>
                  <a:srgbClr val="7030A0"/>
                </a:solidFill>
              </a:rPr>
              <a:t>n </a:t>
            </a:r>
            <a:r>
              <a:rPr lang="en-US" sz="1800" dirty="0" err="1" smtClean="0">
                <a:solidFill>
                  <a:srgbClr val="7030A0"/>
                </a:solidFill>
              </a:rPr>
              <a:t>microphases</a:t>
            </a:r>
            <a:endParaRPr lang="en-US" sz="1800" dirty="0" smtClean="0">
              <a:solidFill>
                <a:srgbClr val="7030A0"/>
              </a:solidFill>
            </a:endParaRPr>
          </a:p>
          <a:p>
            <a:pPr lvl="1"/>
            <a:r>
              <a:rPr lang="en-US" sz="1600" dirty="0" smtClean="0"/>
              <a:t>n is determined during model generation, before the actual simulation</a:t>
            </a:r>
          </a:p>
          <a:p>
            <a:pPr lvl="1"/>
            <a:r>
              <a:rPr lang="en-US" sz="1600" dirty="0" smtClean="0"/>
              <a:t>n guarantees reaching the Markov steady-state with m% error (2%) for all </a:t>
            </a:r>
            <a:r>
              <a:rPr lang="en-US" sz="1600" dirty="0" err="1" smtClean="0"/>
              <a:t>macrophases</a:t>
            </a:r>
            <a:endParaRPr lang="en-US" sz="1600" dirty="0" smtClean="0"/>
          </a:p>
          <a:p>
            <a:pPr marL="366713" lvl="1" indent="0">
              <a:buNone/>
            </a:pPr>
            <a:endParaRPr lang="en-US" sz="1600" dirty="0"/>
          </a:p>
          <a:p>
            <a:pPr lvl="1"/>
            <a:endParaRPr lang="en-US" sz="1600" dirty="0" smtClean="0"/>
          </a:p>
          <a:p>
            <a:pPr lvl="1"/>
            <a:endParaRPr lang="en-US" sz="1600" dirty="0" smtClean="0"/>
          </a:p>
          <a:p>
            <a:endParaRPr lang="en-US" sz="1800" dirty="0"/>
          </a:p>
        </p:txBody>
      </p:sp>
      <p:sp>
        <p:nvSpPr>
          <p:cNvPr id="65" name="Text Placeholder 64"/>
          <p:cNvSpPr>
            <a:spLocks noGrp="1"/>
          </p:cNvSpPr>
          <p:nvPr>
            <p:ph type="body" sz="quarter" idx="10"/>
          </p:nvPr>
        </p:nvSpPr>
        <p:spPr>
          <a:solidFill>
            <a:schemeClr val="accent4">
              <a:lumMod val="40000"/>
              <a:lumOff val="60000"/>
            </a:schemeClr>
          </a:solidFill>
          <a:ln>
            <a:solidFill>
              <a:schemeClr val="tx1"/>
            </a:solidFill>
          </a:ln>
        </p:spPr>
        <p:txBody>
          <a:bodyPr/>
          <a:lstStyle/>
          <a:p>
            <a:r>
              <a:rPr lang="en-US" dirty="0" smtClean="0"/>
              <a:t>1 - Deterministic </a:t>
            </a:r>
            <a:r>
              <a:rPr lang="en-US" dirty="0" err="1" smtClean="0"/>
              <a:t>Macrophase</a:t>
            </a:r>
            <a:r>
              <a:rPr lang="en-US" dirty="0" smtClean="0"/>
              <a:t> Replay</a:t>
            </a:r>
            <a:endParaRPr lang="en-US" dirty="0"/>
          </a:p>
        </p:txBody>
      </p:sp>
    </p:spTree>
    <p:extLst>
      <p:ext uri="{BB962C8B-B14F-4D97-AF65-F5344CB8AC3E}">
        <p14:creationId xmlns:p14="http://schemas.microsoft.com/office/powerpoint/2010/main" val="23772575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4|11.3|12.1"/>
</p:tagLst>
</file>

<file path=ppt/theme/theme1.xml><?xml version="1.0" encoding="utf-8"?>
<a:theme xmlns:a="http://schemas.openxmlformats.org/drawingml/2006/main" name="AMD STANDARD LITE Printer Friendly - 0713">
  <a:themeElements>
    <a:clrScheme name="AMD Theme">
      <a:dk1>
        <a:sysClr val="windowText" lastClr="000000"/>
      </a:dk1>
      <a:lt1>
        <a:sysClr val="window" lastClr="FFFFFF"/>
      </a:lt1>
      <a:dk2>
        <a:srgbClr val="FFFFFF"/>
      </a:dk2>
      <a:lt2>
        <a:srgbClr val="000000"/>
      </a:lt2>
      <a:accent1>
        <a:srgbClr val="F26522"/>
      </a:accent1>
      <a:accent2>
        <a:srgbClr val="ED1C24"/>
      </a:accent2>
      <a:accent3>
        <a:srgbClr val="00AAB5"/>
      </a:accent3>
      <a:accent4>
        <a:srgbClr val="A6CE39"/>
      </a:accent4>
      <a:accent5>
        <a:srgbClr val="9650A0"/>
      </a:accent5>
      <a:accent6>
        <a:srgbClr val="C7C8CA"/>
      </a:accent6>
      <a:hlink>
        <a:srgbClr val="A6CE39"/>
      </a:hlink>
      <a:folHlink>
        <a:srgbClr val="C7C8CA"/>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fontAlgn="auto">
          <a:spcBef>
            <a:spcPts val="0"/>
          </a:spcBef>
          <a:spcAft>
            <a:spcPts val="0"/>
          </a:spcAft>
          <a:defRPr sz="3200" dirty="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bodyPr anchor="ctr" anchorCtr="0"/>
      <a:lstStyle>
        <a:defPPr marL="0" marR="0" indent="0" algn="l" defTabSz="914400" rtl="0" eaLnBrk="1" fontAlgn="auto" latinLnBrk="0" hangingPunct="1">
          <a:lnSpc>
            <a:spcPct val="90000"/>
          </a:lnSpc>
          <a:spcBef>
            <a:spcPts val="300"/>
          </a:spcBef>
          <a:spcAft>
            <a:spcPts val="300"/>
          </a:spcAft>
          <a:buClr>
            <a:srgbClr val="FFFFFF"/>
          </a:buClr>
          <a:buSzTx/>
          <a:buFont typeface="Wingdings 3" pitchFamily="18" charset="2"/>
          <a:buNone/>
          <a:tabLst/>
          <a:defRPr kumimoji="0" sz="2000" b="0" i="0" u="none" strike="noStrike" kern="1200" cap="none" spc="0" normalizeH="0" baseline="0" noProof="0" dirty="0">
            <a:ln>
              <a:noFill/>
            </a:ln>
            <a:solidFill>
              <a:schemeClr val="tx1"/>
            </a:solidFill>
            <a:effectLst/>
            <a:uLnTx/>
            <a:uFillTx/>
            <a:latin typeface="+mj-lt"/>
            <a:ea typeface="MS PGothic" pitchFamily="34" charset="-128"/>
            <a:cs typeface="+mn-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_xmlsignatures/_rels/origin.sigs.rels><?xml version="1.0" encoding="UTF-8" standalone="yes"?>
<Relationships xmlns="http://schemas.openxmlformats.org/package/2006/relationships"><Relationship Id="rId1" Type="http://schemas.openxmlformats.org/package/2006/relationships/digital-signature/signature" Target="sig1.xml"/></Relationships>
</file>

<file path=_xmlsignatures/sig1.xml><?xml version="1.0" encoding="utf-8"?>
<Signature xmlns="http://www.w3.org/2000/09/xmldsig#" Id="idPackageSignature">
  <SignedInfo>
    <CanonicalizationMethod Algorithm="http://www.w3.org/TR/2001/REC-xml-c14n-20010315"/>
    <SignatureMethod Algorithm="http://www.w3.org/2001/04/xmldsig-more#rsa-sha256"/>
    <Reference Type="http://www.w3.org/2000/09/xmldsig#Object" URI="#idPackageObject">
      <DigestMethod Algorithm="http://www.w3.org/2001/04/xmlenc#sha256"/>
      <DigestValue>ab/HQdQlwcbTssDoIGCvTkgvNqfeDBLFea6+tor0PSw=</DigestValue>
    </Reference>
    <Reference Type="http://www.w3.org/2000/09/xmldsig#Object" URI="#idOfficeObject">
      <DigestMethod Algorithm="http://www.w3.org/2001/04/xmlenc#sha256"/>
      <DigestValue>IDLQ8mDJMrHLYeSljty6rlgq3kJFQeL8xc5+hc3kPRE=</DigestValue>
    </Reference>
    <Reference Type="http://uri.etsi.org/01903#SignedProperties" URI="#idSignedProperties">
      <Transforms>
        <Transform Algorithm="http://www.w3.org/TR/2001/REC-xml-c14n-20010315"/>
      </Transforms>
      <DigestMethod Algorithm="http://www.w3.org/2001/04/xmlenc#sha256"/>
      <DigestValue>AG0on6rNFcTBWvNQ07Hz7I07raNzVkdAPQOUyMUMMwQ=</DigestValue>
    </Reference>
  </SignedInfo>
  <SignatureValue>HzKIU+ocJuJCwmZrfOVgn1J9G/8OciuyE3I+F2uuR+L+K2xQgg3bGV3MX+uI6h1ypscK/DRsHxG5
q8h0kEuF3+H+Ivc3TrV2HIIYfogQC+k0ffZSdU7xymv4XUZS7OUXvyKG7NUFXs0viMvEKHMEUGrw
gIp4H/dwgsPC9qPxFUkLGd7ld33AiRy5JxNvyHLU/28NT9jcmeWw7EfQkx8f1yDmq1j5GKvonSBO
oYnQ/0e+m4pXaQDp0onLK1RBKENw9gOxc1MdFQ+py+LAqu/WDL/hU61URVCqHFJsEThYgy5wP2tf
L/J1xyl4puA7uf0sYUGI/RXq5hyKXH0NWWSZxg==</SignatureValue>
  <KeyInfo>
    <X509Data>
      <X509Certificate>MIIDhjCCAm6gAwIBAgIK8trl32aL+X7cWTANBgkqhkiG9w0BAQsFADAgMR4wHAYDVQQDExVDb21tdW5pY2F0aW9ucyBTZXJ2ZXIwHhcNMTYwMjI5MTkwMzUwWhcNMTYwODI3MTkwMzUwWjAfMR0wGwYDVQQDExRvbnVyLmtheWlyYW5AYW1kLmNvbTCCASIwDQYJKoZIhvcNAQEBBQADggEPADCCAQoCggEBAMVYXoFS0vaPWTeaE18bnJeGhzWG+26HQy2z4SiDv6ARjJOE5l0lfwqzt4VpDrJnbVBG8VH0yWUs4o5beTw/JtARGAMeHsD0mDxLFBmPWgO/S2fj3miPNGq9IieeuTK+rYi8i8SfPwaa48zlD8LofTkB4I5FMpH+KO7u767waCkvsB1q/pPE3t+3ghCsyB2fZs0/NksGh29wfpu4e8vF0LNrQlbFpegdEQitcp2wQdPyeUpJpetVs1WeR46MZeVuvvBpz2OG6fvPZgOXtRXAPe0QNP6EogGeVKJpeOvpJJxjw2uuPmSVSD1pknDEygSgka3GmEKL5RRQBnFQzm+pgYMCAwEAAaOBwjCBvzATBgNVHSUEDDAKBggrBgEFBQcDAjAtBgNVHQ4EJgQkOEIxMzFDRDQtQTk5Ny01NzgwLTlEMzctRERENzFFRjk4MDJGMDcGA1UdIwQwMC6AFGx5bmMxMHBvb2wwMS5hbWQuY29toRaCFGx5bmMxMHBvb2wwMS5hbWQuY29tMB8GA1UdEgQYMBaCFGx5bmMxMHBvb2wwMS5hbWQuY29tMB8GA1UdEQQYMBaBFG9udXIua2F5aXJhbkBhbWQuY29tMA0GCSqGSIb3DQEBCwUAA4IBAQBB0nYikSz0YPfrepBYfBIM1GmE15kNWx5Xuu1Z3sfji83Tn36udaDDmPP7fa5vdXtl0+dzqvnhjdFKw1g3SfuvEOzOhZjNtJgvLq8un4hspfkhhWr90eEJwKuD+y415k5iivxK5oYWcOceT+ZJTSC3+dtQrGl/eZLFbOohk4gd+MGVJj6Sz1jl2P6qJIA26wihMd9WIEBXNFiwKfYTspnDI+jz4YUdvvjjx2xQ5ZFSXcBLduwoGi2Ao4cig7lFK6lFtjwwSyvYmbvp3ZXuA2PzaqX6nPAW7mdvj/sg9srpnlxYSspDRBW3N2NU03B6bNJ4YzkJhkMqRhOckXq4vlXA</X509Certificate>
    </X509Data>
  </KeyInfo>
  <Object Id="idPackageObject">
    <Manifest>
      <Reference URI="/_rels/.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ZA0yc/xO3JTsFCHnkGRYT0tE9b7806O9EDnxF1WjyYo=</DigestValue>
      </Reference>
      <Reference URI="/ppt/_rels/presentation.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1"/>
            <mdssi:RelationshipReference xmlns:mdssi="http://schemas.openxmlformats.org/package/2006/digital-signature" SourceId="rId34"/>
            <mdssi:RelationshipReference xmlns:mdssi="http://schemas.openxmlformats.org/package/2006/digital-signature" SourceId="rId7"/>
            <mdssi:RelationshipReference xmlns:mdssi="http://schemas.openxmlformats.org/package/2006/digital-signature" SourceId="rId12"/>
            <mdssi:RelationshipReference xmlns:mdssi="http://schemas.openxmlformats.org/package/2006/digital-signature" SourceId="rId17"/>
            <mdssi:RelationshipReference xmlns:mdssi="http://schemas.openxmlformats.org/package/2006/digital-signature" SourceId="rId25"/>
            <mdssi:RelationshipReference xmlns:mdssi="http://schemas.openxmlformats.org/package/2006/digital-signature" SourceId="rId33"/>
            <mdssi:RelationshipReference xmlns:mdssi="http://schemas.openxmlformats.org/package/2006/digital-signature" SourceId="rId2"/>
            <mdssi:RelationshipReference xmlns:mdssi="http://schemas.openxmlformats.org/package/2006/digital-signature" SourceId="rId16"/>
            <mdssi:RelationshipReference xmlns:mdssi="http://schemas.openxmlformats.org/package/2006/digital-signature" SourceId="rId20"/>
            <mdssi:RelationshipReference xmlns:mdssi="http://schemas.openxmlformats.org/package/2006/digital-signature" SourceId="rId29"/>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11"/>
            <mdssi:RelationshipReference xmlns:mdssi="http://schemas.openxmlformats.org/package/2006/digital-signature" SourceId="rId24"/>
            <mdssi:RelationshipReference xmlns:mdssi="http://schemas.openxmlformats.org/package/2006/digital-signature" SourceId="rId32"/>
            <mdssi:RelationshipReference xmlns:mdssi="http://schemas.openxmlformats.org/package/2006/digital-signature" SourceId="rId5"/>
            <mdssi:RelationshipReference xmlns:mdssi="http://schemas.openxmlformats.org/package/2006/digital-signature" SourceId="rId15"/>
            <mdssi:RelationshipReference xmlns:mdssi="http://schemas.openxmlformats.org/package/2006/digital-signature" SourceId="rId23"/>
            <mdssi:RelationshipReference xmlns:mdssi="http://schemas.openxmlformats.org/package/2006/digital-signature" SourceId="rId28"/>
            <mdssi:RelationshipReference xmlns:mdssi="http://schemas.openxmlformats.org/package/2006/digital-signature" SourceId="rId10"/>
            <mdssi:RelationshipReference xmlns:mdssi="http://schemas.openxmlformats.org/package/2006/digital-signature" SourceId="rId19"/>
            <mdssi:RelationshipReference xmlns:mdssi="http://schemas.openxmlformats.org/package/2006/digital-signature" SourceId="rId31"/>
            <mdssi:RelationshipReference xmlns:mdssi="http://schemas.openxmlformats.org/package/2006/digital-signature" SourceId="rId4"/>
            <mdssi:RelationshipReference xmlns:mdssi="http://schemas.openxmlformats.org/package/2006/digital-signature" SourceId="rId9"/>
            <mdssi:RelationshipReference xmlns:mdssi="http://schemas.openxmlformats.org/package/2006/digital-signature" SourceId="rId14"/>
            <mdssi:RelationshipReference xmlns:mdssi="http://schemas.openxmlformats.org/package/2006/digital-signature" SourceId="rId22"/>
            <mdssi:RelationshipReference xmlns:mdssi="http://schemas.openxmlformats.org/package/2006/digital-signature" SourceId="rId27"/>
            <mdssi:RelationshipReference xmlns:mdssi="http://schemas.openxmlformats.org/package/2006/digital-signature" SourceId="rId30"/>
            <mdssi:RelationshipReference xmlns:mdssi="http://schemas.openxmlformats.org/package/2006/digital-signature" SourceId="rId8"/>
            <mdssi:RelationshipReference xmlns:mdssi="http://schemas.openxmlformats.org/package/2006/digital-signature" SourceId="rId13"/>
            <mdssi:RelationshipReference xmlns:mdssi="http://schemas.openxmlformats.org/package/2006/digital-signature" SourceId="rId18"/>
            <mdssi:RelationshipReference xmlns:mdssi="http://schemas.openxmlformats.org/package/2006/digital-signature" SourceId="rId26"/>
          </Transform>
          <Transform Algorithm="http://www.w3.org/TR/2001/REC-xml-c14n-20010315"/>
        </Transforms>
        <DigestMethod Algorithm="http://www.w3.org/2001/04/xmlenc#sha256"/>
        <DigestValue>12xwhE11IxC73AS4+6XdiW61g/nwbgkUFbuBR+zX+Uo=</DigestValue>
      </Reference>
      <Reference URI="/ppt/charts/_rels/chart1.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l9Wo70LnbBWfancIcfK+bo+xM8XiGlyskvdwuHMo7Vc=</DigestValue>
      </Reference>
      <Reference URI="/ppt/charts/_rels/chart10.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lr29L8P3U2iFCZewNjvH3CvpJorkFoNGkUEZNyatpGM=</DigestValue>
      </Reference>
      <Reference URI="/ppt/charts/_rels/chart11.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uENj9mhI2WGWdc3Wiqbl4X7kiXORSd6L1dURqrdu99w=</DigestValue>
      </Reference>
      <Reference URI="/ppt/charts/_rels/chart1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tSne5oAqqVd+TZJx86nBmWYf6kzb5eFsoThWT3XGtfU=</DigestValue>
      </Reference>
      <Reference URI="/ppt/charts/_rels/chart13.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x7FrxEDxvvvCpJkl4RFV/HLGbuU2P3boNnpBndHl1Zw=</DigestValue>
      </Reference>
      <Reference URI="/ppt/charts/_rels/chart14.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YEVgINySRQ1sToNzxvSIOYjNJpC4MCQad2GYDG0b+xQ=</DigestValue>
      </Reference>
      <Reference URI="/ppt/charts/_rels/chart15.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kLmzzQ11GJafmAKh4RAcr4K673g2Wp18daR8HgzO46g=</DigestValue>
      </Reference>
      <Reference URI="/ppt/charts/_rels/chart16.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NpS/uhQxmdBX3H8xktihupuGpSARi5S9K5qDEZjP7ss=</DigestValue>
      </Reference>
      <Reference URI="/ppt/charts/_rels/chart17.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2An4P8yOVpn++1vA5DHC1kWu0HIkISiDvhWohnnk6AA=</DigestValue>
      </Reference>
      <Reference URI="/ppt/charts/_rels/chart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VUO1/EqnX9egw8U1jPaHH980etX9LLIYDPSBD/g37T8=</DigestValue>
      </Reference>
      <Reference URI="/ppt/charts/_rels/chart3.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TEa3Z06WOAGXyGapzk+XzJHAbbODPoNT4efdKNUciR4=</DigestValue>
      </Reference>
      <Reference URI="/ppt/charts/_rels/chart4.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1LnL14zLMzS3Lpyf2yr7FYupsCI2I56HyWDf8rEfxP0=</DigestValue>
      </Reference>
      <Reference URI="/ppt/charts/_rels/chart5.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5"/>
            <mdssi:RelationshipReference xmlns:mdssi="http://schemas.openxmlformats.org/package/2006/digital-signature" SourceId="rId4"/>
          </Transform>
          <Transform Algorithm="http://www.w3.org/TR/2001/REC-xml-c14n-20010315"/>
        </Transforms>
        <DigestMethod Algorithm="http://www.w3.org/2001/04/xmlenc#sha256"/>
        <DigestValue>6GXYGurjcDzsmMhQy670+bjcpOJLSYv3z8qn9lhsEeI=</DigestValue>
      </Reference>
      <Reference URI="/ppt/charts/_rels/chart6.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oRj3H5I3G1LkukGXfqThPwyO/Sz0X65A7QnO4F8tkZs=</DigestValue>
      </Reference>
      <Reference URI="/ppt/charts/_rels/chart7.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4"/>
          </Transform>
          <Transform Algorithm="http://www.w3.org/TR/2001/REC-xml-c14n-20010315"/>
        </Transforms>
        <DigestMethod Algorithm="http://www.w3.org/2001/04/xmlenc#sha256"/>
        <DigestValue>Jw5Mj/SA7oPZW30fqpW++UnavyosGLRO+VTrDl0oTjc=</DigestValue>
      </Reference>
      <Reference URI="/ppt/charts/_rels/chart8.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7zl+pfBJktZDcAeS90AZOW4w8twX8ZkNnpVn6zq/ieM=</DigestValue>
      </Reference>
      <Reference URI="/ppt/charts/_rels/chart9.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jGM9+dmvOPpmaFSWI97TKQPvTVIsQlF6xrdPYvCNlB4=</DigestValue>
      </Reference>
      <Reference URI="/ppt/charts/chart1.xml?ContentType=application/vnd.openxmlformats-officedocument.drawingml.chart+xml">
        <DigestMethod Algorithm="http://www.w3.org/2001/04/xmlenc#sha256"/>
        <DigestValue>Tb9zALmFlH8cpZnUie5ZxPZXAhjbPmDMI7QZaAYI3fs=</DigestValue>
      </Reference>
      <Reference URI="/ppt/charts/chart10.xml?ContentType=application/vnd.openxmlformats-officedocument.drawingml.chart+xml">
        <DigestMethod Algorithm="http://www.w3.org/2001/04/xmlenc#sha256"/>
        <DigestValue>B14nSmtYFUVFu9gFxcVZkHhEN+7pPjrlj+MU6XJpkkc=</DigestValue>
      </Reference>
      <Reference URI="/ppt/charts/chart11.xml?ContentType=application/vnd.openxmlformats-officedocument.drawingml.chart+xml">
        <DigestMethod Algorithm="http://www.w3.org/2001/04/xmlenc#sha256"/>
        <DigestValue>xpAjS2TvnleIDgmv/cRj6ULN3FE5gFoWjy1fzHZi3m8=</DigestValue>
      </Reference>
      <Reference URI="/ppt/charts/chart12.xml?ContentType=application/vnd.openxmlformats-officedocument.drawingml.chart+xml">
        <DigestMethod Algorithm="http://www.w3.org/2001/04/xmlenc#sha256"/>
        <DigestValue>x5ExxiW+E5vUhz2N61AjUHWSkBRMEpmVwtZpYC78LqE=</DigestValue>
      </Reference>
      <Reference URI="/ppt/charts/chart13.xml?ContentType=application/vnd.openxmlformats-officedocument.drawingml.chart+xml">
        <DigestMethod Algorithm="http://www.w3.org/2001/04/xmlenc#sha256"/>
        <DigestValue>u88XviLSzq5ZH1aJ2WY86uDkodg8lirt12RP5d9bKEs=</DigestValue>
      </Reference>
      <Reference URI="/ppt/charts/chart14.xml?ContentType=application/vnd.openxmlformats-officedocument.drawingml.chart+xml">
        <DigestMethod Algorithm="http://www.w3.org/2001/04/xmlenc#sha256"/>
        <DigestValue>uwzb+GVUnczfi/8Us/td60FH9T6udy8VVM2A8UO53bo=</DigestValue>
      </Reference>
      <Reference URI="/ppt/charts/chart15.xml?ContentType=application/vnd.openxmlformats-officedocument.drawingml.chart+xml">
        <DigestMethod Algorithm="http://www.w3.org/2001/04/xmlenc#sha256"/>
        <DigestValue>zo9u4IPnU6saYrB6ODq4VCXKmlV3t3J7xiiPqIwgHgk=</DigestValue>
      </Reference>
      <Reference URI="/ppt/charts/chart16.xml?ContentType=application/vnd.openxmlformats-officedocument.drawingml.chart+xml">
        <DigestMethod Algorithm="http://www.w3.org/2001/04/xmlenc#sha256"/>
        <DigestValue>qQg8uNPPiyKRvPIFAe24miRhDO737pvL5SrXt35nu/M=</DigestValue>
      </Reference>
      <Reference URI="/ppt/charts/chart17.xml?ContentType=application/vnd.openxmlformats-officedocument.drawingml.chart+xml">
        <DigestMethod Algorithm="http://www.w3.org/2001/04/xmlenc#sha256"/>
        <DigestValue>NFEI/Y4qGKjOV2i1fD0y9sriUY7X6YPuRBjhWU1ZrMg=</DigestValue>
      </Reference>
      <Reference URI="/ppt/charts/chart2.xml?ContentType=application/vnd.openxmlformats-officedocument.drawingml.chart+xml">
        <DigestMethod Algorithm="http://www.w3.org/2001/04/xmlenc#sha256"/>
        <DigestValue>zp7xEfWP+MxRNEmZWCuSKNXpku7LazKjodUxYo2xZq8=</DigestValue>
      </Reference>
      <Reference URI="/ppt/charts/chart3.xml?ContentType=application/vnd.openxmlformats-officedocument.drawingml.chart+xml">
        <DigestMethod Algorithm="http://www.w3.org/2001/04/xmlenc#sha256"/>
        <DigestValue>du6cV6nEMellyDwjR5Hsbu15o8XHuACgurgzHZGHFXI=</DigestValue>
      </Reference>
      <Reference URI="/ppt/charts/chart4.xml?ContentType=application/vnd.openxmlformats-officedocument.drawingml.chart+xml">
        <DigestMethod Algorithm="http://www.w3.org/2001/04/xmlenc#sha256"/>
        <DigestValue>MJniCpm6IvCB6TuHV+4UbipFp4cEo8wzKuPQSuC6+pg=</DigestValue>
      </Reference>
      <Reference URI="/ppt/charts/chart5.xml?ContentType=application/vnd.openxmlformats-officedocument.drawingml.chart+xml">
        <DigestMethod Algorithm="http://www.w3.org/2001/04/xmlenc#sha256"/>
        <DigestValue>vIO3B3IWzQgshKxdcvN0zPUPAc3B+ebDvkHbd5Hs0dU=</DigestValue>
      </Reference>
      <Reference URI="/ppt/charts/chart6.xml?ContentType=application/vnd.openxmlformats-officedocument.drawingml.chart+xml">
        <DigestMethod Algorithm="http://www.w3.org/2001/04/xmlenc#sha256"/>
        <DigestValue>FU9kKIkp75l4wAfBGMitoxRy9UC0PMotUIN//LwaSwY=</DigestValue>
      </Reference>
      <Reference URI="/ppt/charts/chart7.xml?ContentType=application/vnd.openxmlformats-officedocument.drawingml.chart+xml">
        <DigestMethod Algorithm="http://www.w3.org/2001/04/xmlenc#sha256"/>
        <DigestValue>RX/M5AF/loUP5X6MOLOKkLoLp3zvCk81wdsEuP/8brM=</DigestValue>
      </Reference>
      <Reference URI="/ppt/charts/chart8.xml?ContentType=application/vnd.openxmlformats-officedocument.drawingml.chart+xml">
        <DigestMethod Algorithm="http://www.w3.org/2001/04/xmlenc#sha256"/>
        <DigestValue>10e4b9vYDJIqxOYRky9p8JQX7Ga6TAKMhFyJ0awo1NQ=</DigestValue>
      </Reference>
      <Reference URI="/ppt/charts/chart9.xml?ContentType=application/vnd.openxmlformats-officedocument.drawingml.chart+xml">
        <DigestMethod Algorithm="http://www.w3.org/2001/04/xmlenc#sha256"/>
        <DigestValue>RaSOzQR4XRuaBB6y9pnjF9L9MXS7HnnsTXW/4YqR5TY=</DigestValue>
      </Reference>
      <Reference URI="/ppt/charts/colors1.xml?ContentType=application/vnd.ms-office.chartcolorstyle+xml">
        <DigestMethod Algorithm="http://www.w3.org/2001/04/xmlenc#sha256"/>
        <DigestValue>BP77p9MYU/oKpjblyLjjCPwxJqm0ih9EkJR//5HVqS8=</DigestValue>
      </Reference>
      <Reference URI="/ppt/charts/colors10.xml?ContentType=application/vnd.ms-office.chartcolorstyle+xml">
        <DigestMethod Algorithm="http://www.w3.org/2001/04/xmlenc#sha256"/>
        <DigestValue>BP77p9MYU/oKpjblyLjjCPwxJqm0ih9EkJR//5HVqS8=</DigestValue>
      </Reference>
      <Reference URI="/ppt/charts/colors11.xml?ContentType=application/vnd.ms-office.chartcolorstyle+xml">
        <DigestMethod Algorithm="http://www.w3.org/2001/04/xmlenc#sha256"/>
        <DigestValue>BP77p9MYU/oKpjblyLjjCPwxJqm0ih9EkJR//5HVqS8=</DigestValue>
      </Reference>
      <Reference URI="/ppt/charts/colors12.xml?ContentType=application/vnd.ms-office.chartcolorstyle+xml">
        <DigestMethod Algorithm="http://www.w3.org/2001/04/xmlenc#sha256"/>
        <DigestValue>BP77p9MYU/oKpjblyLjjCPwxJqm0ih9EkJR//5HVqS8=</DigestValue>
      </Reference>
      <Reference URI="/ppt/charts/colors13.xml?ContentType=application/vnd.ms-office.chartcolorstyle+xml">
        <DigestMethod Algorithm="http://www.w3.org/2001/04/xmlenc#sha256"/>
        <DigestValue>BP77p9MYU/oKpjblyLjjCPwxJqm0ih9EkJR//5HVqS8=</DigestValue>
      </Reference>
      <Reference URI="/ppt/charts/colors14.xml?ContentType=application/vnd.ms-office.chartcolorstyle+xml">
        <DigestMethod Algorithm="http://www.w3.org/2001/04/xmlenc#sha256"/>
        <DigestValue>BP77p9MYU/oKpjblyLjjCPwxJqm0ih9EkJR//5HVqS8=</DigestValue>
      </Reference>
      <Reference URI="/ppt/charts/colors15.xml?ContentType=application/vnd.ms-office.chartcolorstyle+xml">
        <DigestMethod Algorithm="http://www.w3.org/2001/04/xmlenc#sha256"/>
        <DigestValue>BP77p9MYU/oKpjblyLjjCPwxJqm0ih9EkJR//5HVqS8=</DigestValue>
      </Reference>
      <Reference URI="/ppt/charts/colors16.xml?ContentType=application/vnd.ms-office.chartcolorstyle+xml">
        <DigestMethod Algorithm="http://www.w3.org/2001/04/xmlenc#sha256"/>
        <DigestValue>BP77p9MYU/oKpjblyLjjCPwxJqm0ih9EkJR//5HVqS8=</DigestValue>
      </Reference>
      <Reference URI="/ppt/charts/colors17.xml?ContentType=application/vnd.ms-office.chartcolorstyle+xml">
        <DigestMethod Algorithm="http://www.w3.org/2001/04/xmlenc#sha256"/>
        <DigestValue>BP77p9MYU/oKpjblyLjjCPwxJqm0ih9EkJR//5HVqS8=</DigestValue>
      </Reference>
      <Reference URI="/ppt/charts/colors2.xml?ContentType=application/vnd.ms-office.chartcolorstyle+xml">
        <DigestMethod Algorithm="http://www.w3.org/2001/04/xmlenc#sha256"/>
        <DigestValue>BP77p9MYU/oKpjblyLjjCPwxJqm0ih9EkJR//5HVqS8=</DigestValue>
      </Reference>
      <Reference URI="/ppt/charts/colors3.xml?ContentType=application/vnd.ms-office.chartcolorstyle+xml">
        <DigestMethod Algorithm="http://www.w3.org/2001/04/xmlenc#sha256"/>
        <DigestValue>BP77p9MYU/oKpjblyLjjCPwxJqm0ih9EkJR//5HVqS8=</DigestValue>
      </Reference>
      <Reference URI="/ppt/charts/colors4.xml?ContentType=application/vnd.ms-office.chartcolorstyle+xml">
        <DigestMethod Algorithm="http://www.w3.org/2001/04/xmlenc#sha256"/>
        <DigestValue>BP77p9MYU/oKpjblyLjjCPwxJqm0ih9EkJR//5HVqS8=</DigestValue>
      </Reference>
      <Reference URI="/ppt/charts/colors5.xml?ContentType=application/vnd.ms-office.chartcolorstyle+xml">
        <DigestMethod Algorithm="http://www.w3.org/2001/04/xmlenc#sha256"/>
        <DigestValue>BP77p9MYU/oKpjblyLjjCPwxJqm0ih9EkJR//5HVqS8=</DigestValue>
      </Reference>
      <Reference URI="/ppt/charts/colors6.xml?ContentType=application/vnd.ms-office.chartcolorstyle+xml">
        <DigestMethod Algorithm="http://www.w3.org/2001/04/xmlenc#sha256"/>
        <DigestValue>BP77p9MYU/oKpjblyLjjCPwxJqm0ih9EkJR//5HVqS8=</DigestValue>
      </Reference>
      <Reference URI="/ppt/charts/colors7.xml?ContentType=application/vnd.ms-office.chartcolorstyle+xml">
        <DigestMethod Algorithm="http://www.w3.org/2001/04/xmlenc#sha256"/>
        <DigestValue>BP77p9MYU/oKpjblyLjjCPwxJqm0ih9EkJR//5HVqS8=</DigestValue>
      </Reference>
      <Reference URI="/ppt/charts/colors8.xml?ContentType=application/vnd.ms-office.chartcolorstyle+xml">
        <DigestMethod Algorithm="http://www.w3.org/2001/04/xmlenc#sha256"/>
        <DigestValue>BP77p9MYU/oKpjblyLjjCPwxJqm0ih9EkJR//5HVqS8=</DigestValue>
      </Reference>
      <Reference URI="/ppt/charts/colors9.xml?ContentType=application/vnd.ms-office.chartcolorstyle+xml">
        <DigestMethod Algorithm="http://www.w3.org/2001/04/xmlenc#sha256"/>
        <DigestValue>BP77p9MYU/oKpjblyLjjCPwxJqm0ih9EkJR//5HVqS8=</DigestValue>
      </Reference>
      <Reference URI="/ppt/charts/style1.xml?ContentType=application/vnd.ms-office.chartstyle+xml">
        <DigestMethod Algorithm="http://www.w3.org/2001/04/xmlenc#sha256"/>
        <DigestValue>Dg0kkgyxpLPV0Pr5oyMvec6dsPTz/Y1Z0wLFvQQwXmA=</DigestValue>
      </Reference>
      <Reference URI="/ppt/charts/style10.xml?ContentType=application/vnd.ms-office.chartstyle+xml">
        <DigestMethod Algorithm="http://www.w3.org/2001/04/xmlenc#sha256"/>
        <DigestValue>xllbA0M9fqiRQHSCbFlIKpyIfiLF7qfTEg4dwrpdou8=</DigestValue>
      </Reference>
      <Reference URI="/ppt/charts/style11.xml?ContentType=application/vnd.ms-office.chartstyle+xml">
        <DigestMethod Algorithm="http://www.w3.org/2001/04/xmlenc#sha256"/>
        <DigestValue>xllbA0M9fqiRQHSCbFlIKpyIfiLF7qfTEg4dwrpdou8=</DigestValue>
      </Reference>
      <Reference URI="/ppt/charts/style12.xml?ContentType=application/vnd.ms-office.chartstyle+xml">
        <DigestMethod Algorithm="http://www.w3.org/2001/04/xmlenc#sha256"/>
        <DigestValue>xllbA0M9fqiRQHSCbFlIKpyIfiLF7qfTEg4dwrpdou8=</DigestValue>
      </Reference>
      <Reference URI="/ppt/charts/style13.xml?ContentType=application/vnd.ms-office.chartstyle+xml">
        <DigestMethod Algorithm="http://www.w3.org/2001/04/xmlenc#sha256"/>
        <DigestValue>Dg0kkgyxpLPV0Pr5oyMvec6dsPTz/Y1Z0wLFvQQwXmA=</DigestValue>
      </Reference>
      <Reference URI="/ppt/charts/style14.xml?ContentType=application/vnd.ms-office.chartstyle+xml">
        <DigestMethod Algorithm="http://www.w3.org/2001/04/xmlenc#sha256"/>
        <DigestValue>YQRnL2/g8KvbXOE1cvUpDLAd0F7gK5XX4i8DE1Hejjk=</DigestValue>
      </Reference>
      <Reference URI="/ppt/charts/style15.xml?ContentType=application/vnd.ms-office.chartstyle+xml">
        <DigestMethod Algorithm="http://www.w3.org/2001/04/xmlenc#sha256"/>
        <DigestValue>Dg0kkgyxpLPV0Pr5oyMvec6dsPTz/Y1Z0wLFvQQwXmA=</DigestValue>
      </Reference>
      <Reference URI="/ppt/charts/style16.xml?ContentType=application/vnd.ms-office.chartstyle+xml">
        <DigestMethod Algorithm="http://www.w3.org/2001/04/xmlenc#sha256"/>
        <DigestValue>24E1vVLFmxMV3DtfCb1AmFRn8EwaB3VOfSklxhdWLYc=</DigestValue>
      </Reference>
      <Reference URI="/ppt/charts/style17.xml?ContentType=application/vnd.ms-office.chartstyle+xml">
        <DigestMethod Algorithm="http://www.w3.org/2001/04/xmlenc#sha256"/>
        <DigestValue>Dg0kkgyxpLPV0Pr5oyMvec6dsPTz/Y1Z0wLFvQQwXmA=</DigestValue>
      </Reference>
      <Reference URI="/ppt/charts/style2.xml?ContentType=application/vnd.ms-office.chartstyle+xml">
        <DigestMethod Algorithm="http://www.w3.org/2001/04/xmlenc#sha256"/>
        <DigestValue>Dg0kkgyxpLPV0Pr5oyMvec6dsPTz/Y1Z0wLFvQQwXmA=</DigestValue>
      </Reference>
      <Reference URI="/ppt/charts/style3.xml?ContentType=application/vnd.ms-office.chartstyle+xml">
        <DigestMethod Algorithm="http://www.w3.org/2001/04/xmlenc#sha256"/>
        <DigestValue>Dg0kkgyxpLPV0Pr5oyMvec6dsPTz/Y1Z0wLFvQQwXmA=</DigestValue>
      </Reference>
      <Reference URI="/ppt/charts/style4.xml?ContentType=application/vnd.ms-office.chartstyle+xml">
        <DigestMethod Algorithm="http://www.w3.org/2001/04/xmlenc#sha256"/>
        <DigestValue>d82wKbhknXd6Bro4+PoLqcqUOToVt5tP0RYPr1lBxyI=</DigestValue>
      </Reference>
      <Reference URI="/ppt/charts/style5.xml?ContentType=application/vnd.ms-office.chartstyle+xml">
        <DigestMethod Algorithm="http://www.w3.org/2001/04/xmlenc#sha256"/>
        <DigestValue>d82wKbhknXd6Bro4+PoLqcqUOToVt5tP0RYPr1lBxyI=</DigestValue>
      </Reference>
      <Reference URI="/ppt/charts/style6.xml?ContentType=application/vnd.ms-office.chartstyle+xml">
        <DigestMethod Algorithm="http://www.w3.org/2001/04/xmlenc#sha256"/>
        <DigestValue>Dg0kkgyxpLPV0Pr5oyMvec6dsPTz/Y1Z0wLFvQQwXmA=</DigestValue>
      </Reference>
      <Reference URI="/ppt/charts/style7.xml?ContentType=application/vnd.ms-office.chartstyle+xml">
        <DigestMethod Algorithm="http://www.w3.org/2001/04/xmlenc#sha256"/>
        <DigestValue>d82wKbhknXd6Bro4+PoLqcqUOToVt5tP0RYPr1lBxyI=</DigestValue>
      </Reference>
      <Reference URI="/ppt/charts/style8.xml?ContentType=application/vnd.ms-office.chartstyle+xml">
        <DigestMethod Algorithm="http://www.w3.org/2001/04/xmlenc#sha256"/>
        <DigestValue>Dg0kkgyxpLPV0Pr5oyMvec6dsPTz/Y1Z0wLFvQQwXmA=</DigestValue>
      </Reference>
      <Reference URI="/ppt/charts/style9.xml?ContentType=application/vnd.ms-office.chartstyle+xml">
        <DigestMethod Algorithm="http://www.w3.org/2001/04/xmlenc#sha256"/>
        <DigestValue>Dg0kkgyxpLPV0Pr5oyMvec6dsPTz/Y1Z0wLFvQQwXmA=</DigestValue>
      </Reference>
      <Reference URI="/ppt/drawings/_rels/vmlDrawing1.v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l6JraaIXAVuwMYOuu4ponXXW0OslP+GOLKPxtlDY2gQ=</DigestValue>
      </Reference>
      <Reference URI="/ppt/drawings/_rels/vmlDrawing2.v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09yPpGq3MZQpK0RtFseVsnCjoRpNef/CSSG5VHcDFaE=</DigestValue>
      </Reference>
      <Reference URI="/ppt/drawings/_rels/vmlDrawing3.v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ZFSozzGbB1a47afwlCAmhVj6KBqq0914IfnVccIlOek=</DigestValue>
      </Reference>
      <Reference URI="/ppt/drawings/_rels/vmlDrawing4.v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CLncFnXqWvKTom+lsB9uvcz654guuWeBQ/zhrkcjckE=</DigestValue>
      </Reference>
      <Reference URI="/ppt/drawings/drawing1.xml?ContentType=application/vnd.openxmlformats-officedocument.drawingml.chartshapes+xml">
        <DigestMethod Algorithm="http://www.w3.org/2001/04/xmlenc#sha256"/>
        <DigestValue>JhlthazisrRf8h1raFuPuYxoK/Eo9LgPQkM/t/b/JBo=</DigestValue>
      </Reference>
      <Reference URI="/ppt/drawings/vmlDrawing1.vml?ContentType=application/vnd.openxmlformats-officedocument.vmlDrawing">
        <DigestMethod Algorithm="http://www.w3.org/2001/04/xmlenc#sha256"/>
        <DigestValue>9jxKY3wsbaJuyVPqchQzizXXVHNCCTi5hzpcnuVLUbo=</DigestValue>
      </Reference>
      <Reference URI="/ppt/drawings/vmlDrawing2.vml?ContentType=application/vnd.openxmlformats-officedocument.vmlDrawing">
        <DigestMethod Algorithm="http://www.w3.org/2001/04/xmlenc#sha256"/>
        <DigestValue>A8cUsLrjLw9nIwzTSrX2v9rE6WYuEw5zNMP6vuG5NO8=</DigestValue>
      </Reference>
      <Reference URI="/ppt/drawings/vmlDrawing3.vml?ContentType=application/vnd.openxmlformats-officedocument.vmlDrawing">
        <DigestMethod Algorithm="http://www.w3.org/2001/04/xmlenc#sha256"/>
        <DigestValue>rTc8ozYdQC1J/7EpDfqPv3VbRDOGLUtnlaHOlmrNugQ=</DigestValue>
      </Reference>
      <Reference URI="/ppt/drawings/vmlDrawing4.vml?ContentType=application/vnd.openxmlformats-officedocument.vmlDrawing">
        <DigestMethod Algorithm="http://www.w3.org/2001/04/xmlenc#sha256"/>
        <DigestValue>H6xmsTAIGVYqtKKJ7J5eBCCZkZlibiEcHoJlevjfghQ=</DigestValue>
      </Reference>
      <Reference URI="/ppt/embeddings/Microsoft_Excel_Worksheet1.xlsx?ContentType=application/vnd.openxmlformats-officedocument.spreadsheetml.sheet">
        <DigestMethod Algorithm="http://www.w3.org/2001/04/xmlenc#sha256"/>
        <DigestValue>JSnH/4f5Y5wfUom8FlZGFYmjkkAgIXFUxL1CKQKXoXU=</DigestValue>
      </Reference>
      <Reference URI="/ppt/embeddings/Microsoft_Excel_Worksheet2.xlsx?ContentType=application/vnd.openxmlformats-officedocument.spreadsheetml.sheet">
        <DigestMethod Algorithm="http://www.w3.org/2001/04/xmlenc#sha256"/>
        <DigestValue>+luIVpfg6+bsBLVa1awpTCG4uMoQxcQU9qWr0ueX/iE=</DigestValue>
      </Reference>
      <Reference URI="/ppt/embeddings/Microsoft_Excel_Worksheet3.xlsx?ContentType=application/vnd.openxmlformats-officedocument.spreadsheetml.sheet">
        <DigestMethod Algorithm="http://www.w3.org/2001/04/xmlenc#sha256"/>
        <DigestValue>X8XnFZ16cUyeyPCFt9CdTH1J7t/YahUWbDyoTrwN3RA=</DigestValue>
      </Reference>
      <Reference URI="/ppt/embeddings/Microsoft_Excel_Worksheet4.xlsx?ContentType=application/vnd.openxmlformats-officedocument.spreadsheetml.sheet">
        <DigestMethod Algorithm="http://www.w3.org/2001/04/xmlenc#sha256"/>
        <DigestValue>e/4XhlzqaubsZYLXisZb3V1PBSri3SZLYOda7WmW1I0=</DigestValue>
      </Reference>
      <Reference URI="/ppt/embeddings/Microsoft_Excel_Worksheet5.xlsx?ContentType=application/vnd.openxmlformats-officedocument.spreadsheetml.sheet">
        <DigestMethod Algorithm="http://www.w3.org/2001/04/xmlenc#sha256"/>
        <DigestValue>EJkjYh58tF7w1RuMMA3/yj+0RgjDRmIEUjlJBmuH5tk=</DigestValue>
      </Reference>
      <Reference URI="/ppt/embeddings/Microsoft_Excel_Worksheet6.xlsx?ContentType=application/vnd.openxmlformats-officedocument.spreadsheetml.sheet">
        <DigestMethod Algorithm="http://www.w3.org/2001/04/xmlenc#sha256"/>
        <DigestValue>0mmyUAkE6TB9OVZy8/N3GayWjukr+zZxKtfx4BdKCCw=</DigestValue>
      </Reference>
      <Reference URI="/ppt/embeddings/Microsoft_Excel_Worksheet7.xlsx?ContentType=application/vnd.openxmlformats-officedocument.spreadsheetml.sheet">
        <DigestMethod Algorithm="http://www.w3.org/2001/04/xmlenc#sha256"/>
        <DigestValue>1VA1AAG9Rgy+UjOIQRB9Pbd+IUZ/frZoTtF4w9deNu4=</DigestValue>
      </Reference>
      <Reference URI="/ppt/embeddings/oleObject1.bin?ContentType=application/vnd.openxmlformats-officedocument.oleObject">
        <DigestMethod Algorithm="http://www.w3.org/2001/04/xmlenc#sha256"/>
        <DigestValue>gbh1WrPx/U2SPd2KtvDlRSYkPuZxks08qNgmgMssYpc=</DigestValue>
      </Reference>
      <Reference URI="/ppt/embeddings/oleObject2.bin?ContentType=application/vnd.openxmlformats-officedocument.oleObject">
        <DigestMethod Algorithm="http://www.w3.org/2001/04/xmlenc#sha256"/>
        <DigestValue>YWwtaLBgsckWANON3GILD2C6LfwuoML6UKiE6wsAPXU=</DigestValue>
      </Reference>
      <Reference URI="/ppt/embeddings/oleObject3.bin?ContentType=application/vnd.openxmlformats-officedocument.oleObject">
        <DigestMethod Algorithm="http://www.w3.org/2001/04/xmlenc#sha256"/>
        <DigestValue>+XmUirg0mhYhnkd6gRoJsQQVGC+Q4VClbgK0i6KENQY=</DigestValue>
      </Reference>
      <Reference URI="/ppt/embeddings/oleObject4.bin?ContentType=application/vnd.openxmlformats-officedocument.oleObject">
        <DigestMethod Algorithm="http://www.w3.org/2001/04/xmlenc#sha256"/>
        <DigestValue>0awTAN/WJYhzKtQMxh+WHqM0zZ6Rw8bejOxOEVXmffU=</DigestValue>
      </Reference>
      <Reference URI="/ppt/handoutMasters/_rels/handoutMaster1.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VgNGZLFGoRxv04fViwPY4GatfzqYLBSCTL6MDtoY7yY=</DigestValue>
      </Reference>
      <Reference URI="/ppt/handoutMasters/handoutMaster1.xml?ContentType=application/vnd.openxmlformats-officedocument.presentationml.handoutMaster+xml">
        <DigestMethod Algorithm="http://www.w3.org/2001/04/xmlenc#sha256"/>
        <DigestValue>M8TL4SUeCeghsVkID/EvOoe12mMotG2ugStRywa6YTo=</DigestValue>
      </Reference>
      <Reference URI="/ppt/media/image1.emf?ContentType=image/x-emf">
        <DigestMethod Algorithm="http://www.w3.org/2001/04/xmlenc#sha256"/>
        <DigestValue>R8pwQs9nhx/OLhLZQOzYoJFJcRRTwCCPpeJK/qXb8gg=</DigestValue>
      </Reference>
      <Reference URI="/ppt/media/image10.png?ContentType=image/png">
        <DigestMethod Algorithm="http://www.w3.org/2001/04/xmlenc#sha256"/>
        <DigestValue>XtOxqjezVEoSnDYEflOy65QVHmTN95tO8M5b/obrfx8=</DigestValue>
      </Reference>
      <Reference URI="/ppt/media/image11.png?ContentType=image/png">
        <DigestMethod Algorithm="http://www.w3.org/2001/04/xmlenc#sha256"/>
        <DigestValue>pUd6nmaSwIjeBZhF90bF84XBR10cV7nOGfDhEBs03Ig=</DigestValue>
      </Reference>
      <Reference URI="/ppt/media/image12.png?ContentType=image/png">
        <DigestMethod Algorithm="http://www.w3.org/2001/04/xmlenc#sha256"/>
        <DigestValue>tO/c7wqat1Itpfj7tSckf1ApzBt5HMduXJzqUB9FYzw=</DigestValue>
      </Reference>
      <Reference URI="/ppt/media/image13.emf?ContentType=image/x-emf">
        <DigestMethod Algorithm="http://www.w3.org/2001/04/xmlenc#sha256"/>
        <DigestValue>YiGwMy6iEhZlLt2aJDq+V0WTCp5QNvOcIFXZ3uwg/qQ=</DigestValue>
      </Reference>
      <Reference URI="/ppt/media/image14.emf?ContentType=image/x-emf">
        <DigestMethod Algorithm="http://www.w3.org/2001/04/xmlenc#sha256"/>
        <DigestValue>yCl8j3FvIeMcEkoFCu8NOJ1UXdyLccrt/YrVjFexFUU=</DigestValue>
      </Reference>
      <Reference URI="/ppt/media/image2.png?ContentType=image/png">
        <DigestMethod Algorithm="http://www.w3.org/2001/04/xmlenc#sha256"/>
        <DigestValue>C2iGKC1w8jf+LY0I8V/tze+zOvpFHFua3JG/y85kw4I=</DigestValue>
      </Reference>
      <Reference URI="/ppt/media/image3.png?ContentType=image/png">
        <DigestMethod Algorithm="http://www.w3.org/2001/04/xmlenc#sha256"/>
        <DigestValue>68IcurUPKdj50ZoNgKZoljWwp7b6BQ8bAWMD80Mjsxo=</DigestValue>
      </Reference>
      <Reference URI="/ppt/media/image4.png?ContentType=image/png">
        <DigestMethod Algorithm="http://www.w3.org/2001/04/xmlenc#sha256"/>
        <DigestValue>dT1WrbiQ/B9SVnqmKKePmiNgq52tExD8N+ZqkEFrxag=</DigestValue>
      </Reference>
      <Reference URI="/ppt/media/image5.gif?ContentType=image/gif">
        <DigestMethod Algorithm="http://www.w3.org/2001/04/xmlenc#sha256"/>
        <DigestValue>0reZYrA6Me+4xEWqegI4v33b88UvPAK/jyW88/bBi1A=</DigestValue>
      </Reference>
      <Reference URI="/ppt/media/image6.emf?ContentType=image/x-emf">
        <DigestMethod Algorithm="http://www.w3.org/2001/04/xmlenc#sha256"/>
        <DigestValue>BahUIurDOF2S5shFmRR7Ed2dCnpwFCTQLGsPGD59EhQ=</DigestValue>
      </Reference>
      <Reference URI="/ppt/media/image7.emf?ContentType=image/x-emf">
        <DigestMethod Algorithm="http://www.w3.org/2001/04/xmlenc#sha256"/>
        <DigestValue>qHtiZbPUs78QBN8I5ZIe1wL5PBPcEHBKruLtjzwxYcw=</DigestValue>
      </Reference>
      <Reference URI="/ppt/media/image8.png?ContentType=image/png">
        <DigestMethod Algorithm="http://www.w3.org/2001/04/xmlenc#sha256"/>
        <DigestValue>ybg5bjEuscvY6s95xb95fxpXOCKPrBi+6r6821tlZNE=</DigestValue>
      </Reference>
      <Reference URI="/ppt/media/image9.png?ContentType=image/png">
        <DigestMethod Algorithm="http://www.w3.org/2001/04/xmlenc#sha256"/>
        <DigestValue>SEMMTTv/NMfAu1QHvXgcGst6haFn2fPnN3VniEdI9ow=</DigestValue>
      </Reference>
      <Reference URI="/ppt/notesMasters/_rels/notesMaster1.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/7uK4nOrjCm8I3MzWhp7br2N1LX5670v4kFsav/hBR0=</DigestValue>
      </Reference>
      <Reference URI="/ppt/notesMasters/notesMaster1.xml?ContentType=application/vnd.openxmlformats-officedocument.presentationml.notesMaster+xml">
        <DigestMethod Algorithm="http://www.w3.org/2001/04/xmlenc#sha256"/>
        <DigestValue>cvUsPe21RJwsOWs3btGsUhgzQ3a2d8p13Sl6h6IKFFg=</DigestValue>
      </Reference>
      <Reference URI="/ppt/notesSlides/_rels/notesSlide1.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4LhxDTPvfXb9ydVFieuQdFYk+yT9fHUWrCKWprtpvCY=</DigestValue>
      </Reference>
      <Reference URI="/ppt/notesSlides/_rels/notesSlide10.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LJD9r9ApfNJxBHgU6wW19C3I+pz+O9CG3OLlv5yKNCA=</DigestValue>
      </Reference>
      <Reference URI="/ppt/notesSlides/_rels/notesSlide11.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MtZtQSBebPm6D6W+ToEUhPQ2i5YEmsBx/1d5A5K47/A=</DigestValue>
      </Reference>
      <Reference URI="/ppt/notesSlides/_rels/notesSlide12.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5ml6lPEfIXKvIooNILmulborvv6c8/pTdR+GFfG2gyM=</DigestValue>
      </Reference>
      <Reference URI="/ppt/notesSlides/_rels/notesSlide13.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VLNaV+o50gKe0P8OXoiV/yuPNjkOUq1P2pyCC1Esrx4=</DigestValue>
      </Reference>
      <Reference URI="/ppt/notesSlides/_rels/notesSlide14.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mUGCtgSVj6b7Yos8oVJ3z2wQZIq9nWG+dUNxGmSKwQI=</DigestValue>
      </Reference>
      <Reference URI="/ppt/notesSlides/_rels/notesSlide15.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07i/d5H+TMjpFUtOZ/iIQpNGCMBVMmmn0IlYjlcaDUU=</DigestValue>
      </Reference>
      <Reference URI="/ppt/notesSlides/_rels/notesSlide16.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3Vu5lrpp3Q5f39dXJxCFCbwRWfIoL59w8wNTMNWxeUo=</DigestValue>
      </Reference>
      <Reference URI="/ppt/notesSlides/_rels/notesSlide17.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qAhTmNYwx+xyN/dLaEnpwBTY9AcU4mu8++Nzi6LHk1s=</DigestValue>
      </Reference>
      <Reference URI="/ppt/notesSlides/_rels/notesSlide18.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YzaJgsaDgvGhRaFSb1E695U4ltDTfniBUm7Gddzjibo=</DigestValue>
      </Reference>
      <Reference URI="/ppt/notesSlides/_rels/notesSlide19.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TBfn2h3Vn35SKPsDVnRgGPHEQMcPhXmGFa99ta03Y18=</DigestValue>
      </Reference>
      <Reference URI="/ppt/notesSlides/_rels/notesSlide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9wTHvE6ZN/xvJrAG6D1pCq6vnFSQ4LhGR6Qfw5OsLF8=</DigestValue>
      </Reference>
      <Reference URI="/ppt/notesSlides/_rels/notesSlide20.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ihQ5+dt5OgH17TLYuLPbLMQBxOLXhES5/k4M9Hvj6Bs=</DigestValue>
      </Reference>
      <Reference URI="/ppt/notesSlides/_rels/notesSlide21.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obFBTCb2NB7OwPiwEKSRyXTjRUCdV3fdwlW20G5Dc6A=</DigestValue>
      </Reference>
      <Reference URI="/ppt/notesSlides/_rels/notesSlide22.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59/QlG4BApfFQsDhnWqTssSirjBCTRsXzfuSC5EL4Fc=</DigestValue>
      </Reference>
      <Reference URI="/ppt/notesSlides/_rels/notesSlide23.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ERoXCVgJoyK9NbTaKKj3j3lsJjOewjQj0Hpaq3mW1lc=</DigestValue>
      </Reference>
      <Reference URI="/ppt/notesSlides/_rels/notesSlide24.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jFniGvVtA0NSLNI24q2r1LBr6WcXEvqP9rRbsxiSG+M=</DigestValue>
      </Reference>
      <Reference URI="/ppt/notesSlides/_rels/notesSlide3.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AgAgNVMcvWd5J7b5DC+SX7VqNVGiqM5+3R55bsMMkm4=</DigestValue>
      </Reference>
      <Reference URI="/ppt/notesSlides/_rels/notesSlide4.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Qbx2/kUayG2sCMVMUwisSjX4qdyqAkLD84NiRqLoxLo=</DigestValue>
      </Reference>
      <Reference URI="/ppt/notesSlides/_rels/notesSlide5.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YK8FxVa1xWFgO62UR8D0Bkb7JpzP+2+6Tgu117aVP8Q=</DigestValue>
      </Reference>
      <Reference URI="/ppt/notesSlides/_rels/notesSlide6.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Jlylh7j4/cTmIDMP3aOpMgUeDyTZLdst5XVax+AWNWI=</DigestValue>
      </Reference>
      <Reference URI="/ppt/notesSlides/_rels/notesSlide7.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QnksgCoEn+kNlfsDtZNCvnOpdRQA8EFa433/xc5jmhU=</DigestValue>
      </Reference>
      <Reference URI="/ppt/notesSlides/_rels/notesSlide8.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vxrj2MU/FQYGDSpoOIJiD+wrhH3ySJct3C+lC2ORnNk=</DigestValue>
      </Reference>
      <Reference URI="/ppt/notesSlides/_rels/notesSlide9.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t4SrMhMGRArfvjxb5hkqoXSGY/GrV7viGGNv3Y3DvzA=</DigestValue>
      </Reference>
      <Reference URI="/ppt/notesSlides/notesSlide1.xml?ContentType=application/vnd.openxmlformats-officedocument.presentationml.notesSlide+xml">
        <DigestMethod Algorithm="http://www.w3.org/2001/04/xmlenc#sha256"/>
        <DigestValue>359pOPsPx7+oF+Fxbeax3X3yK88d/ZgT/J4O7uC9IkE=</DigestValue>
      </Reference>
      <Reference URI="/ppt/notesSlides/notesSlide10.xml?ContentType=application/vnd.openxmlformats-officedocument.presentationml.notesSlide+xml">
        <DigestMethod Algorithm="http://www.w3.org/2001/04/xmlenc#sha256"/>
        <DigestValue>Ig2kfriwhlvH4IiZo+QytMqc6Su6nzJ0zzF5JCRf9YU=</DigestValue>
      </Reference>
      <Reference URI="/ppt/notesSlides/notesSlide11.xml?ContentType=application/vnd.openxmlformats-officedocument.presentationml.notesSlide+xml">
        <DigestMethod Algorithm="http://www.w3.org/2001/04/xmlenc#sha256"/>
        <DigestValue>jdhwa4ky96DxLiXIQloV4KHwJTQwEsGveocDaDcovX8=</DigestValue>
      </Reference>
      <Reference URI="/ppt/notesSlides/notesSlide12.xml?ContentType=application/vnd.openxmlformats-officedocument.presentationml.notesSlide+xml">
        <DigestMethod Algorithm="http://www.w3.org/2001/04/xmlenc#sha256"/>
        <DigestValue>d8bv1+p/35g1N2raxnajsIZ7QQt/z701IZR4F1U5d5Q=</DigestValue>
      </Reference>
      <Reference URI="/ppt/notesSlides/notesSlide13.xml?ContentType=application/vnd.openxmlformats-officedocument.presentationml.notesSlide+xml">
        <DigestMethod Algorithm="http://www.w3.org/2001/04/xmlenc#sha256"/>
        <DigestValue>XBlLAAGHTJjDJoZdVAnK0zVlis9wMrtHcG7hu+lsUOI=</DigestValue>
      </Reference>
      <Reference URI="/ppt/notesSlides/notesSlide14.xml?ContentType=application/vnd.openxmlformats-officedocument.presentationml.notesSlide+xml">
        <DigestMethod Algorithm="http://www.w3.org/2001/04/xmlenc#sha256"/>
        <DigestValue>8aabtmorDU7RDGhi0/KZWcmb/NwbRyvEUGKuKS8XYVs=</DigestValue>
      </Reference>
      <Reference URI="/ppt/notesSlides/notesSlide15.xml?ContentType=application/vnd.openxmlformats-officedocument.presentationml.notesSlide+xml">
        <DigestMethod Algorithm="http://www.w3.org/2001/04/xmlenc#sha256"/>
        <DigestValue>/AbPBnZ8Yd1J6+h/oWqi+5xyl6faYe13vWhBYnR8hjY=</DigestValue>
      </Reference>
      <Reference URI="/ppt/notesSlides/notesSlide16.xml?ContentType=application/vnd.openxmlformats-officedocument.presentationml.notesSlide+xml">
        <DigestMethod Algorithm="http://www.w3.org/2001/04/xmlenc#sha256"/>
        <DigestValue>LOVubA31/o61ndkm4fLabUwR40MTMkAEjK9UzeqK4/I=</DigestValue>
      </Reference>
      <Reference URI="/ppt/notesSlides/notesSlide17.xml?ContentType=application/vnd.openxmlformats-officedocument.presentationml.notesSlide+xml">
        <DigestMethod Algorithm="http://www.w3.org/2001/04/xmlenc#sha256"/>
        <DigestValue>+NVnHGFZzIwQH58pNKL0mTSeFJ99LOYW21utW4dcfpI=</DigestValue>
      </Reference>
      <Reference URI="/ppt/notesSlides/notesSlide18.xml?ContentType=application/vnd.openxmlformats-officedocument.presentationml.notesSlide+xml">
        <DigestMethod Algorithm="http://www.w3.org/2001/04/xmlenc#sha256"/>
        <DigestValue>zofGHKrZGHbGqjH7NGoMI9JVfyO1oaEvFE53kKE8OXg=</DigestValue>
      </Reference>
      <Reference URI="/ppt/notesSlides/notesSlide19.xml?ContentType=application/vnd.openxmlformats-officedocument.presentationml.notesSlide+xml">
        <DigestMethod Algorithm="http://www.w3.org/2001/04/xmlenc#sha256"/>
        <DigestValue>TcGd0g0HIm6J6NqqFXRRbRWRihjo+FqFv8umuVtCgv4=</DigestValue>
      </Reference>
      <Reference URI="/ppt/notesSlides/notesSlide2.xml?ContentType=application/vnd.openxmlformats-officedocument.presentationml.notesSlide+xml">
        <DigestMethod Algorithm="http://www.w3.org/2001/04/xmlenc#sha256"/>
        <DigestValue>MJN4M17sYX1boZ5L/434q2I5MLPwpxc8mcXSJjxJRiM=</DigestValue>
      </Reference>
      <Reference URI="/ppt/notesSlides/notesSlide20.xml?ContentType=application/vnd.openxmlformats-officedocument.presentationml.notesSlide+xml">
        <DigestMethod Algorithm="http://www.w3.org/2001/04/xmlenc#sha256"/>
        <DigestValue>bxngZ6DdNMiAIJ7BtvKUSxby/gRvNpXNA1BdivNN3gE=</DigestValue>
      </Reference>
      <Reference URI="/ppt/notesSlides/notesSlide21.xml?ContentType=application/vnd.openxmlformats-officedocument.presentationml.notesSlide+xml">
        <DigestMethod Algorithm="http://www.w3.org/2001/04/xmlenc#sha256"/>
        <DigestValue>709x7d5WR4CNS3W3Ryiy8Nt0SBRsOT4TRpdCsXj/xfA=</DigestValue>
      </Reference>
      <Reference URI="/ppt/notesSlides/notesSlide22.xml?ContentType=application/vnd.openxmlformats-officedocument.presentationml.notesSlide+xml">
        <DigestMethod Algorithm="http://www.w3.org/2001/04/xmlenc#sha256"/>
        <DigestValue>rqLcE+sDRs7eIzusOtdMeRht4lYDI8V3//cyf8aZNFs=</DigestValue>
      </Reference>
      <Reference URI="/ppt/notesSlides/notesSlide23.xml?ContentType=application/vnd.openxmlformats-officedocument.presentationml.notesSlide+xml">
        <DigestMethod Algorithm="http://www.w3.org/2001/04/xmlenc#sha256"/>
        <DigestValue>CIaVVYxdpG5WwxeQPvzYl/TZmXzPGOg1H3PxitBA4Ug=</DigestValue>
      </Reference>
      <Reference URI="/ppt/notesSlides/notesSlide24.xml?ContentType=application/vnd.openxmlformats-officedocument.presentationml.notesSlide+xml">
        <DigestMethod Algorithm="http://www.w3.org/2001/04/xmlenc#sha256"/>
        <DigestValue>lPgE6gjpHtWgXGjhb30m9Dh0SmqHaMH4FpKXqgA/Zyk=</DigestValue>
      </Reference>
      <Reference URI="/ppt/notesSlides/notesSlide3.xml?ContentType=application/vnd.openxmlformats-officedocument.presentationml.notesSlide+xml">
        <DigestMethod Algorithm="http://www.w3.org/2001/04/xmlenc#sha256"/>
        <DigestValue>591oEd7DjMR4b0dLQoM3d1qtVPfULz+0Z0i3dezwH2Y=</DigestValue>
      </Reference>
      <Reference URI="/ppt/notesSlides/notesSlide4.xml?ContentType=application/vnd.openxmlformats-officedocument.presentationml.notesSlide+xml">
        <DigestMethod Algorithm="http://www.w3.org/2001/04/xmlenc#sha256"/>
        <DigestValue>0ecKhMvKjB34MvOULgi7sSIrGlNQPqpSTilI8fwKklQ=</DigestValue>
      </Reference>
      <Reference URI="/ppt/notesSlides/notesSlide5.xml?ContentType=application/vnd.openxmlformats-officedocument.presentationml.notesSlide+xml">
        <DigestMethod Algorithm="http://www.w3.org/2001/04/xmlenc#sha256"/>
        <DigestValue>Qp0HxhZS2Cvaj9EfR/F2peWu8UFQsywLKyUmjaEzndI=</DigestValue>
      </Reference>
      <Reference URI="/ppt/notesSlides/notesSlide6.xml?ContentType=application/vnd.openxmlformats-officedocument.presentationml.notesSlide+xml">
        <DigestMethod Algorithm="http://www.w3.org/2001/04/xmlenc#sha256"/>
        <DigestValue>QS/ndh8vIaWGZs6luf5prWHVOAeekaxZrgPngXDiluM=</DigestValue>
      </Reference>
      <Reference URI="/ppt/notesSlides/notesSlide7.xml?ContentType=application/vnd.openxmlformats-officedocument.presentationml.notesSlide+xml">
        <DigestMethod Algorithm="http://www.w3.org/2001/04/xmlenc#sha256"/>
        <DigestValue>KkjJW41Y3hzZujsTn8r4vawvTjVOrs0T0aWfw7h13v0=</DigestValue>
      </Reference>
      <Reference URI="/ppt/notesSlides/notesSlide8.xml?ContentType=application/vnd.openxmlformats-officedocument.presentationml.notesSlide+xml">
        <DigestMethod Algorithm="http://www.w3.org/2001/04/xmlenc#sha256"/>
        <DigestValue>ugvb/S+d1Qd6hN5FhrYZNxL8WhnFs8lyr15snFWgPRY=</DigestValue>
      </Reference>
      <Reference URI="/ppt/notesSlides/notesSlide9.xml?ContentType=application/vnd.openxmlformats-officedocument.presentationml.notesSlide+xml">
        <DigestMethod Algorithm="http://www.w3.org/2001/04/xmlenc#sha256"/>
        <DigestValue>S/NgrW6Pqrpu7jjnVHoPyq0HHoQRQrW3fTmXJTLiR68=</DigestValue>
      </Reference>
      <Reference URI="/ppt/presentation.xml?ContentType=application/vnd.openxmlformats-officedocument.presentationml.presentation.main+xml">
        <DigestMethod Algorithm="http://www.w3.org/2001/04/xmlenc#sha256"/>
        <DigestValue>IMSPHO8bZuDy/MzuDhnzhR3MxOVcu/vOjqw4qbGvhcs=</DigestValue>
      </Reference>
      <Reference URI="/ppt/presProps.xml?ContentType=application/vnd.openxmlformats-officedocument.presentationml.presProps+xml">
        <DigestMethod Algorithm="http://www.w3.org/2001/04/xmlenc#sha256"/>
        <DigestValue>CKsPi+8pg1kk8RH1f9ZEz2ioNA+R+B7hVtDCyadUjD4=</DigestValue>
      </Reference>
      <Reference URI="/ppt/slideLayouts/_rels/slideLayout1.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vQk9amH8yQGu6MJeTbnq0hlEi9t0kwgMOFqR8fm7Ylw=</DigestValue>
      </Reference>
      <Reference URI="/ppt/slideLayouts/_rels/slideLayout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vQk9amH8yQGu6MJeTbnq0hlEi9t0kwgMOFqR8fm7Ylw=</DigestValue>
      </Reference>
      <Reference URI="/ppt/slideLayouts/_rels/slideLayout3.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_rels/slideLayout4.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_rels/slideLayout5.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_rels/slideLayout6.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_rels/slideLayout7.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_rels/slideLayout8.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FfOTYs5qPsP9kqr29v088r9Qteu7RHAHwl1tK5oOaCM=</DigestValue>
      </Reference>
      <Reference URI="/ppt/slideLayouts/slideLayout1.xml?ContentType=application/vnd.openxmlformats-officedocument.presentationml.slideLayout+xml">
        <DigestMethod Algorithm="http://www.w3.org/2001/04/xmlenc#sha256"/>
        <DigestValue>YA78lpeahDW6TApDsrTDX5EvA71EXcYJ+mMHX1CLERU=</DigestValue>
      </Reference>
      <Reference URI="/ppt/slideLayouts/slideLayout2.xml?ContentType=application/vnd.openxmlformats-officedocument.presentationml.slideLayout+xml">
        <DigestMethod Algorithm="http://www.w3.org/2001/04/xmlenc#sha256"/>
        <DigestValue>ROFBBEbNvemRT4cBPp5JuS+Ag/25Aldn1HeKDhIspd0=</DigestValue>
      </Reference>
      <Reference URI="/ppt/slideLayouts/slideLayout3.xml?ContentType=application/vnd.openxmlformats-officedocument.presentationml.slideLayout+xml">
        <DigestMethod Algorithm="http://www.w3.org/2001/04/xmlenc#sha256"/>
        <DigestValue>g3yuali0UZ2SYInNWrM8hqb9ALL1zuowv8DqROfdZ9o=</DigestValue>
      </Reference>
      <Reference URI="/ppt/slideLayouts/slideLayout4.xml?ContentType=application/vnd.openxmlformats-officedocument.presentationml.slideLayout+xml">
        <DigestMethod Algorithm="http://www.w3.org/2001/04/xmlenc#sha256"/>
        <DigestValue>FHhOZlDkZi0Grogh9kXf/S/la24r1Wtmx1WXlOM1jmw=</DigestValue>
      </Reference>
      <Reference URI="/ppt/slideLayouts/slideLayout5.xml?ContentType=application/vnd.openxmlformats-officedocument.presentationml.slideLayout+xml">
        <DigestMethod Algorithm="http://www.w3.org/2001/04/xmlenc#sha256"/>
        <DigestValue>UJz3u5T/SFejh3wtsydMYAyuC0sKeQyTTJelbiFWRm0=</DigestValue>
      </Reference>
      <Reference URI="/ppt/slideLayouts/slideLayout6.xml?ContentType=application/vnd.openxmlformats-officedocument.presentationml.slideLayout+xml">
        <DigestMethod Algorithm="http://www.w3.org/2001/04/xmlenc#sha256"/>
        <DigestValue>Y2SyGDjsadIzLAEuq1zxFW0alYzITmGf5RQycxSENPY=</DigestValue>
      </Reference>
      <Reference URI="/ppt/slideLayouts/slideLayout7.xml?ContentType=application/vnd.openxmlformats-officedocument.presentationml.slideLayout+xml">
        <DigestMethod Algorithm="http://www.w3.org/2001/04/xmlenc#sha256"/>
        <DigestValue>sdJ5AdmSc8xbyu/rAd3auYBJkYVXLTsX4a6Lw9GT/eo=</DigestValue>
      </Reference>
      <Reference URI="/ppt/slideLayouts/slideLayout8.xml?ContentType=application/vnd.openxmlformats-officedocument.presentationml.slideLayout+xml">
        <DigestMethod Algorithm="http://www.w3.org/2001/04/xmlenc#sha256"/>
        <DigestValue>LjuKmFGtv2+89k3MA6waBNMoOcF4IPN2YdjxuqzxVGc=</DigestValue>
      </Reference>
      <Reference URI="/ppt/slideMasters/_rels/slideMaster1.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10"/>
            <mdssi:RelationshipReference xmlns:mdssi="http://schemas.openxmlformats.org/package/2006/digital-signature" SourceId="rId4"/>
            <mdssi:RelationshipReference xmlns:mdssi="http://schemas.openxmlformats.org/package/2006/digital-signature" SourceId="rId9"/>
            <mdssi:RelationshipReference xmlns:mdssi="http://schemas.openxmlformats.org/package/2006/digital-signature" SourceId="rId8"/>
            <mdssi:RelationshipReference xmlns:mdssi="http://schemas.openxmlformats.org/package/2006/digital-signature" SourceId="rId3"/>
            <mdssi:RelationshipReference xmlns:mdssi="http://schemas.openxmlformats.org/package/2006/digital-signature" SourceId="rId7"/>
          </Transform>
          <Transform Algorithm="http://www.w3.org/TR/2001/REC-xml-c14n-20010315"/>
        </Transforms>
        <DigestMethod Algorithm="http://www.w3.org/2001/04/xmlenc#sha256"/>
        <DigestValue>f4EBlMUmEDL9lIZINN5x1lmZbvGM/jmKyQo+w0YiGPY=</DigestValue>
      </Reference>
      <Reference URI="/ppt/slideMasters/slideMaster1.xml?ContentType=application/vnd.openxmlformats-officedocument.presentationml.slideMaster+xml">
        <DigestMethod Algorithm="http://www.w3.org/2001/04/xmlenc#sha256"/>
        <DigestValue>V8lQMxAxqHjbZKo+Vw2YXELtYs3QhF6+3xuwPnEFLdw=</DigestValue>
      </Reference>
      <Reference URI="/ppt/slides/_rels/slide1.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0fZQqInNx0SxBHpLZFfCGKT9Eduk9FwDK3E+n9mgCUE=</DigestValue>
      </Reference>
      <Reference URI="/ppt/slides/_rels/slide10.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bFQrfUF1uMHepHFxqVTR8CINtDifz4L9EyEXEbs1fR8=</DigestValue>
      </Reference>
      <Reference URI="/ppt/slides/_rels/slide11.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4"/>
          </Transform>
          <Transform Algorithm="http://www.w3.org/TR/2001/REC-xml-c14n-20010315"/>
        </Transforms>
        <DigestMethod Algorithm="http://www.w3.org/2001/04/xmlenc#sha256"/>
        <DigestValue>umqy0SWjdtrctRfvKMzfWas3MzAVwJjaxrQxBAp9qgU=</DigestValue>
      </Reference>
      <Reference URI="/ppt/slides/_rels/slide1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3z8vIqQmRyAnVQftudMePZFNiQUyWgxTG5ahyPm5JTI=</DigestValue>
      </Reference>
      <Reference URI="/ppt/slides/_rels/slide13.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hCoK617APL5XxIyjmAPfNuQMmqZbmsSwp7ELafeqxq0=</DigestValue>
      </Reference>
      <Reference URI="/ppt/slides/_rels/slide14.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4"/>
          </Transform>
          <Transform Algorithm="http://www.w3.org/TR/2001/REC-xml-c14n-20010315"/>
        </Transforms>
        <DigestMethod Algorithm="http://www.w3.org/2001/04/xmlenc#sha256"/>
        <DigestValue>RcUF+C67pUoOTSd/1i6l4+9+oPrclwmK9fqtOIdAGsc=</DigestValue>
      </Reference>
      <Reference URI="/ppt/slides/_rels/slide15.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SnEcQQkwFNqVEfb+sDltNdDspAZlaXJmPXiC0BFjpAQ=</DigestValue>
      </Reference>
      <Reference URI="/ppt/slides/_rels/slide16.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6FaMR4xb2lejNtR9PhQzLjvqhGSk54k0L+fA00MUmRQ=</DigestValue>
      </Reference>
      <Reference URI="/ppt/slides/_rels/slide17.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2UU+tN7Wdr49dfE5YrU8S94BbvchKHiH4qBVapJXG3k=</DigestValue>
      </Reference>
      <Reference URI="/ppt/slides/_rels/slide18.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7"/>
            <mdssi:RelationshipReference xmlns:mdssi="http://schemas.openxmlformats.org/package/2006/digital-signature" SourceId="rId2"/>
          </Transform>
          <Transform Algorithm="http://www.w3.org/TR/2001/REC-xml-c14n-20010315"/>
        </Transforms>
        <DigestMethod Algorithm="http://www.w3.org/2001/04/xmlenc#sha256"/>
        <DigestValue>r9xK2hG9KbggPaZo1HnPC3eJMQxlCc9uxxQTygiOJ2s=</DigestValue>
      </Reference>
      <Reference URI="/ppt/slides/_rels/slide19.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7"/>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6"/>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8"/>
          </Transform>
          <Transform Algorithm="http://www.w3.org/TR/2001/REC-xml-c14n-20010315"/>
        </Transforms>
        <DigestMethod Algorithm="http://www.w3.org/2001/04/xmlenc#sha256"/>
        <DigestValue>ZPPafGN6cuLXXf3LcFoCIwnWXUbgja/j295Xd5YT55g=</DigestValue>
      </Reference>
      <Reference URI="/ppt/slides/_rels/slide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4CDlpTkAd2Rtb8y/KS3mj9oEJTVT5nLhkK3WdoOWJY0=</DigestValue>
      </Reference>
      <Reference URI="/ppt/slides/_rels/slide20.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CCuW8t7XlCax0ZtTQC4Hqv5jx8/w/KnqaqU2nSNn93Y=</DigestValue>
      </Reference>
      <Reference URI="/ppt/slides/_rels/slide21.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5"/>
            <mdssi:RelationshipReference xmlns:mdssi="http://schemas.openxmlformats.org/package/2006/digital-signature" SourceId="rId4"/>
            <mdssi:RelationshipReference xmlns:mdssi="http://schemas.openxmlformats.org/package/2006/digital-signature" SourceId="rId3"/>
          </Transform>
          <Transform Algorithm="http://www.w3.org/TR/2001/REC-xml-c14n-20010315"/>
        </Transforms>
        <DigestMethod Algorithm="http://www.w3.org/2001/04/xmlenc#sha256"/>
        <DigestValue>R5npR9Kuvk4urn1UvinL0Pi2WmPhfj6VUv67uoQSgWo=</DigestValue>
      </Reference>
      <Reference URI="/ppt/slides/_rels/slide22.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fDUm1bSpwkb65MyiHvjvSoFSwAQtRUKpJ1lVOq8w2P8=</DigestValue>
      </Reference>
      <Reference URI="/ppt/slides/_rels/slide23.xml.rels?ContentType=application/vnd.openxmlformats-package.relationships+xml">
        <Transforms>
          <Transform Algorithm="http://schemas.openxmlformats.org/package/2006/RelationshipTransform">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mvpQflLGMxon+nkgkOckbqtke7xmxHlrj/1E0mjUwIE=</DigestValue>
      </Reference>
      <Reference URI="/ppt/slides/_rels/slide24.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Transform>
          <Transform Algorithm="http://www.w3.org/TR/2001/REC-xml-c14n-20010315"/>
        </Transforms>
        <DigestMethod Algorithm="http://www.w3.org/2001/04/xmlenc#sha256"/>
        <DigestValue>cNH6uP8J8amLFShcSjCl7+ON8eamge3ptN2IFQEMA74=</DigestValue>
      </Reference>
      <Reference URI="/ppt/slides/_rels/slide25.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dF66wm8mYoUlP+3uJR8jagCc6FzmMJpx1TPcZX2EMaE=</DigestValue>
      </Reference>
      <Reference URI="/ppt/slides/_rels/slide26.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ttYwQ02ZCg6Yd7kitWtz3MAY7b8nmr2qHtfLoELeOdo=</DigestValue>
      </Reference>
      <Reference URI="/ppt/slides/_rels/slide27.xml.rels?ContentType=application/vnd.openxmlformats-package.relationships+xml">
        <Transforms>
          <Transform Algorithm="http://schemas.openxmlformats.org/package/2006/RelationshipTransform">
            <mdssi:RelationshipReference xmlns:mdssi="http://schemas.openxmlformats.org/package/2006/digital-signature" SourceId="rId1"/>
          </Transform>
          <Transform Algorithm="http://www.w3.org/TR/2001/REC-xml-c14n-20010315"/>
        </Transforms>
        <DigestMethod Algorithm="http://www.w3.org/2001/04/xmlenc#sha256"/>
        <DigestValue>rG5y8tXz6L+7yhtGuTCgORowtJAtKGbRZdtoezasftk=</DigestValue>
      </Reference>
      <Reference URI="/ppt/slides/_rels/slide3.xml.rels?ContentType=application/vnd.openxmlformats-package.relationships+xml">
        <Transforms>
          <Transform Algorithm="http://schemas.openxmlformats.org/package/2006/RelationshipTransform">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1A2s9xTm6hdWNtXprtCHVxCR2x2uP5PijFV1FZDlni8=</DigestValue>
      </Reference>
      <Reference URI="/ppt/slides/_rels/slide4.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3"/>
          </Transform>
          <Transform Algorithm="http://www.w3.org/TR/2001/REC-xml-c14n-20010315"/>
        </Transforms>
        <DigestMethod Algorithm="http://www.w3.org/2001/04/xmlenc#sha256"/>
        <DigestValue>KkgpuEzyAY5TJwFPBT/RIPGgI+UEAD2te5hL0vf2og8=</DigestValue>
      </Reference>
      <Reference URI="/ppt/slides/_rels/slide5.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4"/>
            <mdssi:RelationshipReference xmlns:mdssi="http://schemas.openxmlformats.org/package/2006/digital-signature" SourceId="rId3"/>
          </Transform>
          <Transform Algorithm="http://www.w3.org/TR/2001/REC-xml-c14n-20010315"/>
        </Transforms>
        <DigestMethod Algorithm="http://www.w3.org/2001/04/xmlenc#sha256"/>
        <DigestValue>J4Sp3JcEHGVa2TG+MDE0Nkd6cV/7ihLJbbq3l9Saf5M=</DigestValue>
      </Reference>
      <Reference URI="/ppt/slides/_rels/slide6.xml.rels?ContentType=application/vnd.openxmlformats-package.relationships+xml">
        <Transforms>
          <Transform Algorithm="http://schemas.openxmlformats.org/package/2006/RelationshipTransform">
            <mdssi:RelationshipReference xmlns:mdssi="http://schemas.openxmlformats.org/package/2006/digital-signature" SourceId="rId4"/>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5"/>
          </Transform>
          <Transform Algorithm="http://www.w3.org/TR/2001/REC-xml-c14n-20010315"/>
        </Transforms>
        <DigestMethod Algorithm="http://www.w3.org/2001/04/xmlenc#sha256"/>
        <DigestValue>RJ4cuWLpJQeIlqdn+YELn2/zUKSQ9VQNGlyaUKXh+BE=</DigestValue>
      </Reference>
      <Reference URI="/ppt/slides/_rels/slide7.xml.rels?ContentType=application/vnd.openxmlformats-package.relationships+xml">
        <Transforms>
          <Transform Algorithm="http://schemas.openxmlformats.org/package/2006/RelationshipTransform">
            <mdssi:RelationshipReference xmlns:mdssi="http://schemas.openxmlformats.org/package/2006/digital-signature" SourceId="rId1"/>
            <mdssi:RelationshipReference xmlns:mdssi="http://schemas.openxmlformats.org/package/2006/digital-signature" SourceId="rId2"/>
          </Transform>
          <Transform Algorithm="http://www.w3.org/TR/2001/REC-xml-c14n-20010315"/>
        </Transforms>
        <DigestMethod Algorithm="http://www.w3.org/2001/04/xmlenc#sha256"/>
        <DigestValue>DiO+PjgtwFT2MCXEwnTazawxFJ5xKkqCBp3Hihn4DgA=</DigestValue>
      </Reference>
      <Reference URI="/ppt/slides/_rels/slide8.xml.rels?ContentType=application/vnd.openxmlformats-package.relationships+xml">
        <Transforms>
          <Transform Algorithm="http://schemas.openxmlformats.org/package/2006/RelationshipTransform">
            <mdssi:RelationshipReference xmlns:mdssi="http://schemas.openxmlformats.org/package/2006/digital-signature" SourceId="rId3"/>
            <mdssi:RelationshipReference xmlns:mdssi="http://schemas.openxmlformats.org/package/2006/digital-signature" SourceId="rId2"/>
            <mdssi:RelationshipReference xmlns:mdssi="http://schemas.openxmlformats.org/package/2006/digital-signature" SourceId="rId1"/>
            <mdssi:RelationshipReference xmlns:mdssi="http://schemas.openxmlformats.org/package/2006/digital-signature" SourceId="rId4"/>
          </Transform>
          <Transform Algorithm="http://www.w3.org/TR/2001/REC-xml-c14n-20010315"/>
        </Transforms>
        <DigestMethod Algorithm="http://www.w3.org/2001/04/xmlenc#sha256"/>
        <DigestValue>cwpuTKE3HhyHFqcqTPjYYRFIeDJ4VGOOi9dqeFymMZM=</DigestValue>
      </Reference>
      <Reference URI="/ppt/slides/_rels/slide9.xml.rels?ContentType=application/vnd.openxmlformats-package.relationships+xml">
        <Transforms>
          <Transform Algorithm="http://schemas.openxmlformats.org/package/2006/RelationshipTransform">
            <mdssi:RelationshipReference xmlns:mdssi="http://schemas.openxmlformats.org/package/2006/digital-signature" SourceId="rId2"/>
            <mdssi:RelationshipReference xmlns:mdssi="http://schemas.openxmlformats.org/package/2006/digital-signature" SourceId="rId1"/>
          </Transform>
          <Transform Algorithm="http://www.w3.org/TR/2001/REC-xml-c14n-20010315"/>
        </Transforms>
        <DigestMethod Algorithm="http://www.w3.org/2001/04/xmlenc#sha256"/>
        <DigestValue>uAOvFrxYAqDdVdClrbIIY/bp6qm4JzjXmCAEVIGY/X8=</DigestValue>
      </Reference>
      <Reference URI="/ppt/slides/slide1.xml?ContentType=application/vnd.openxmlformats-officedocument.presentationml.slide+xml">
        <DigestMethod Algorithm="http://www.w3.org/2001/04/xmlenc#sha256"/>
        <DigestValue>lmRfeMSkO517qRmYWIzWh4lHWXWJiW3+qVIVbQqYNQk=</DigestValue>
      </Reference>
      <Reference URI="/ppt/slides/slide10.xml?ContentType=application/vnd.openxmlformats-officedocument.presentationml.slide+xml">
        <DigestMethod Algorithm="http://www.w3.org/2001/04/xmlenc#sha256"/>
        <DigestValue>DcOMo9YWA8M0sPgFXLUDnxLAKqR480Xbx4Sw7POdfdE=</DigestValue>
      </Reference>
      <Reference URI="/ppt/slides/slide11.xml?ContentType=application/vnd.openxmlformats-officedocument.presentationml.slide+xml">
        <DigestMethod Algorithm="http://www.w3.org/2001/04/xmlenc#sha256"/>
        <DigestValue>EHO3OHupdwy7quDYJVMsFvyQ2eBFTJ5FcXA+p6+2V9o=</DigestValue>
      </Reference>
      <Reference URI="/ppt/slides/slide12.xml?ContentType=application/vnd.openxmlformats-officedocument.presentationml.slide+xml">
        <DigestMethod Algorithm="http://www.w3.org/2001/04/xmlenc#sha256"/>
        <DigestValue>NmGnwCF/Bk+6tf0YxIZtRsE115yzNhMG6BGnY7wQ9kc=</DigestValue>
      </Reference>
      <Reference URI="/ppt/slides/slide13.xml?ContentType=application/vnd.openxmlformats-officedocument.presentationml.slide+xml">
        <DigestMethod Algorithm="http://www.w3.org/2001/04/xmlenc#sha256"/>
        <DigestValue>itbpG92ZajibG5bn/hsap/RuKfTs3cmDLOMFGJZVhuQ=</DigestValue>
      </Reference>
      <Reference URI="/ppt/slides/slide14.xml?ContentType=application/vnd.openxmlformats-officedocument.presentationml.slide+xml">
        <DigestMethod Algorithm="http://www.w3.org/2001/04/xmlenc#sha256"/>
        <DigestValue>KxEaAYQdX66mjoERNmmG9oEn5vMPRmP9VSJPs/fuxzs=</DigestValue>
      </Reference>
      <Reference URI="/ppt/slides/slide15.xml?ContentType=application/vnd.openxmlformats-officedocument.presentationml.slide+xml">
        <DigestMethod Algorithm="http://www.w3.org/2001/04/xmlenc#sha256"/>
        <DigestValue>YdhSr1Fjh7NJxx7y0+w31dbahHEsYoEN/C6v8q8/mk8=</DigestValue>
      </Reference>
      <Reference URI="/ppt/slides/slide16.xml?ContentType=application/vnd.openxmlformats-officedocument.presentationml.slide+xml">
        <DigestMethod Algorithm="http://www.w3.org/2001/04/xmlenc#sha256"/>
        <DigestValue>8dkFwidY/iSM4s4gCgx2Q71xtqRznlQCCtLO9QhChN0=</DigestValue>
      </Reference>
      <Reference URI="/ppt/slides/slide17.xml?ContentType=application/vnd.openxmlformats-officedocument.presentationml.slide+xml">
        <DigestMethod Algorithm="http://www.w3.org/2001/04/xmlenc#sha256"/>
        <DigestValue>E4IwP6Y0dk1c+E5rRlig/XaaMsICFxFvAQtZYk2YD84=</DigestValue>
      </Reference>
      <Reference URI="/ppt/slides/slide18.xml?ContentType=application/vnd.openxmlformats-officedocument.presentationml.slide+xml">
        <DigestMethod Algorithm="http://www.w3.org/2001/04/xmlenc#sha256"/>
        <DigestValue>3tWWhM3Qqy1WHzk3x+ZcnTb442m3Klx2Um+xLyuPKXA=</DigestValue>
      </Reference>
      <Reference URI="/ppt/slides/slide19.xml?ContentType=application/vnd.openxmlformats-officedocument.presentationml.slide+xml">
        <DigestMethod Algorithm="http://www.w3.org/2001/04/xmlenc#sha256"/>
        <DigestValue>sd3cGS+DLEySNOyZBsMUmoLjRs8WqeN24Krui0LFwWo=</DigestValue>
      </Reference>
      <Reference URI="/ppt/slides/slide2.xml?ContentType=application/vnd.openxmlformats-officedocument.presentationml.slide+xml">
        <DigestMethod Algorithm="http://www.w3.org/2001/04/xmlenc#sha256"/>
        <DigestValue>7g/HhFBQHa8dJ2rvEc7rb4v/Dj/iVbGKqOw7KsHC3eI=</DigestValue>
      </Reference>
      <Reference URI="/ppt/slides/slide20.xml?ContentType=application/vnd.openxmlformats-officedocument.presentationml.slide+xml">
        <DigestMethod Algorithm="http://www.w3.org/2001/04/xmlenc#sha256"/>
        <DigestValue>c6waO10H2yLDsZ4TCsyNhHZL2f450jps4oPb5Bnok5A=</DigestValue>
      </Reference>
      <Reference URI="/ppt/slides/slide21.xml?ContentType=application/vnd.openxmlformats-officedocument.presentationml.slide+xml">
        <DigestMethod Algorithm="http://www.w3.org/2001/04/xmlenc#sha256"/>
        <DigestValue>pMr1VLtDRK3NXSNh1lVJ1Xe8ejr4VKLuophe8h93buk=</DigestValue>
      </Reference>
      <Reference URI="/ppt/slides/slide22.xml?ContentType=application/vnd.openxmlformats-officedocument.presentationml.slide+xml">
        <DigestMethod Algorithm="http://www.w3.org/2001/04/xmlenc#sha256"/>
        <DigestValue>9yL7CotUsm4nxAUCXUCw/w/WKfD5gTfHEm9lCISQMpk=</DigestValue>
      </Reference>
      <Reference URI="/ppt/slides/slide23.xml?ContentType=application/vnd.openxmlformats-officedocument.presentationml.slide+xml">
        <DigestMethod Algorithm="http://www.w3.org/2001/04/xmlenc#sha256"/>
        <DigestValue>9+yxLB2AQDVoE6aBMnnJu0pcqB7foW//RpScTCCpXiw=</DigestValue>
      </Reference>
      <Reference URI="/ppt/slides/slide24.xml?ContentType=application/vnd.openxmlformats-officedocument.presentationml.slide+xml">
        <DigestMethod Algorithm="http://www.w3.org/2001/04/xmlenc#sha256"/>
        <DigestValue>WF9EAo9PEV2cdz2uAfRUh55/K+MKl0kA6rF/6AgI1fo=</DigestValue>
      </Reference>
      <Reference URI="/ppt/slides/slide25.xml?ContentType=application/vnd.openxmlformats-officedocument.presentationml.slide+xml">
        <DigestMethod Algorithm="http://www.w3.org/2001/04/xmlenc#sha256"/>
        <DigestValue>OhgrJ+Ai8qIyE8ObiUxhzQRVBlXU7Dbd3xTgvlUCof8=</DigestValue>
      </Reference>
      <Reference URI="/ppt/slides/slide26.xml?ContentType=application/vnd.openxmlformats-officedocument.presentationml.slide+xml">
        <DigestMethod Algorithm="http://www.w3.org/2001/04/xmlenc#sha256"/>
        <DigestValue>QmVgEhArTBaYuIBD98eX1PIzcBGPc9nJifuTPl4H4ps=</DigestValue>
      </Reference>
      <Reference URI="/ppt/slides/slide27.xml?ContentType=application/vnd.openxmlformats-officedocument.presentationml.slide+xml">
        <DigestMethod Algorithm="http://www.w3.org/2001/04/xmlenc#sha256"/>
        <DigestValue>YV+o8jRM6Bqp7G8cIJDwlNWBVtN2FtMLW/6obrUmXqw=</DigestValue>
      </Reference>
      <Reference URI="/ppt/slides/slide3.xml?ContentType=application/vnd.openxmlformats-officedocument.presentationml.slide+xml">
        <DigestMethod Algorithm="http://www.w3.org/2001/04/xmlenc#sha256"/>
        <DigestValue>eYXqZxGkVEQM14SGPXxKSQ/ITHCE+/qPWVjBMpSg1v0=</DigestValue>
      </Reference>
      <Reference URI="/ppt/slides/slide4.xml?ContentType=application/vnd.openxmlformats-officedocument.presentationml.slide+xml">
        <DigestMethod Algorithm="http://www.w3.org/2001/04/xmlenc#sha256"/>
        <DigestValue>ze8HvBY4+6gTXyt9KgyPhR2BELCqkMR/IMsllH48XDI=</DigestValue>
      </Reference>
      <Reference URI="/ppt/slides/slide5.xml?ContentType=application/vnd.openxmlformats-officedocument.presentationml.slide+xml">
        <DigestMethod Algorithm="http://www.w3.org/2001/04/xmlenc#sha256"/>
        <DigestValue>vixHJce98BVk+fFoVhgXIilg2IGB5GatRXwC4Xxs0Sk=</DigestValue>
      </Reference>
      <Reference URI="/ppt/slides/slide6.xml?ContentType=application/vnd.openxmlformats-officedocument.presentationml.slide+xml">
        <DigestMethod Algorithm="http://www.w3.org/2001/04/xmlenc#sha256"/>
        <DigestValue>eS6bffjzu9AvK/MZdo8rYuBJ69GQCFESL6syqPZsoZ8=</DigestValue>
      </Reference>
      <Reference URI="/ppt/slides/slide7.xml?ContentType=application/vnd.openxmlformats-officedocument.presentationml.slide+xml">
        <DigestMethod Algorithm="http://www.w3.org/2001/04/xmlenc#sha256"/>
        <DigestValue>d9LPvBqqs81MxkSPT9w1dBhc1a5cLF6+ZS/PJDB+oEA=</DigestValue>
      </Reference>
      <Reference URI="/ppt/slides/slide8.xml?ContentType=application/vnd.openxmlformats-officedocument.presentationml.slide+xml">
        <DigestMethod Algorithm="http://www.w3.org/2001/04/xmlenc#sha256"/>
        <DigestValue>tkXl1jf6X+mFTCqy7sp1WhZvrTvbXK7LGHLdbFizNkw=</DigestValue>
      </Reference>
      <Reference URI="/ppt/slides/slide9.xml?ContentType=application/vnd.openxmlformats-officedocument.presentationml.slide+xml">
        <DigestMethod Algorithm="http://www.w3.org/2001/04/xmlenc#sha256"/>
        <DigestValue>ZbBQ0hKjmbsCX4lNDjk6BfCMZGISgfal4npIz8Ns/do=</DigestValue>
      </Reference>
      <Reference URI="/ppt/tableStyles.xml?ContentType=application/vnd.openxmlformats-officedocument.presentationml.tableStyles+xml">
        <DigestMethod Algorithm="http://www.w3.org/2001/04/xmlenc#sha256"/>
        <DigestValue>tVq2lW9f5evvO0iBaJGjapROJJS8HAVLUQt5RWAE5ac=</DigestValue>
      </Reference>
      <Reference URI="/ppt/tags/tag1.xml?ContentType=application/vnd.openxmlformats-officedocument.presentationml.tags+xml">
        <DigestMethod Algorithm="http://www.w3.org/2001/04/xmlenc#sha256"/>
        <DigestValue>1T//RATlWYqtbjHet05tJBOCsDwMR3VoRvJUXUlyB9c=</DigestValue>
      </Reference>
      <Reference URI="/ppt/theme/theme1.xml?ContentType=application/vnd.openxmlformats-officedocument.theme+xml">
        <DigestMethod Algorithm="http://www.w3.org/2001/04/xmlenc#sha256"/>
        <DigestValue>XZ3F2/m5mjfXtfULbRsfNYiME1/Y9HPaDlCGrjjLMac=</DigestValue>
      </Reference>
      <Reference URI="/ppt/theme/theme2.xml?ContentType=application/vnd.openxmlformats-officedocument.theme+xml">
        <DigestMethod Algorithm="http://www.w3.org/2001/04/xmlenc#sha256"/>
        <DigestValue>grdjw9f+Kj0BLhlAtS69InWS6y1SFMylIycdmcw7hvA=</DigestValue>
      </Reference>
      <Reference URI="/ppt/theme/theme3.xml?ContentType=application/vnd.openxmlformats-officedocument.theme+xml">
        <DigestMethod Algorithm="http://www.w3.org/2001/04/xmlenc#sha256"/>
        <DigestValue>3T50DmHgqxTLJ0Us92ch4O/lBMnsLVeoQonLXNTbZoo=</DigestValue>
      </Reference>
      <Reference URI="/ppt/theme/themeOverride1.xml?ContentType=application/vnd.openxmlformats-officedocument.themeOverride+xml">
        <DigestMethod Algorithm="http://www.w3.org/2001/04/xmlenc#sha256"/>
        <DigestValue>3ujFPpVjsHFuHDf9g2yn8ftaRtlWFhD8GlVBLKLNaVs=</DigestValue>
      </Reference>
      <Reference URI="/ppt/theme/themeOverride2.xml?ContentType=application/vnd.openxmlformats-officedocument.themeOverride+xml">
        <DigestMethod Algorithm="http://www.w3.org/2001/04/xmlenc#sha256"/>
        <DigestValue>3ujFPpVjsHFuHDf9g2yn8ftaRtlWFhD8GlVBLKLNaVs=</DigestValue>
      </Reference>
      <Reference URI="/ppt/theme/themeOverride3.xml?ContentType=application/vnd.openxmlformats-officedocument.themeOverride+xml">
        <DigestMethod Algorithm="http://www.w3.org/2001/04/xmlenc#sha256"/>
        <DigestValue>3ujFPpVjsHFuHDf9g2yn8ftaRtlWFhD8GlVBLKLNaVs=</DigestValue>
      </Reference>
      <Reference URI="/ppt/theme/themeOverride4.xml?ContentType=application/vnd.openxmlformats-officedocument.themeOverride+xml">
        <DigestMethod Algorithm="http://www.w3.org/2001/04/xmlenc#sha256"/>
        <DigestValue>3ujFPpVjsHFuHDf9g2yn8ftaRtlWFhD8GlVBLKLNaVs=</DigestValue>
      </Reference>
      <Reference URI="/ppt/theme/themeOverride5.xml?ContentType=application/vnd.openxmlformats-officedocument.themeOverride+xml">
        <DigestMethod Algorithm="http://www.w3.org/2001/04/xmlenc#sha256"/>
        <DigestValue>3ujFPpVjsHFuHDf9g2yn8ftaRtlWFhD8GlVBLKLNaVs=</DigestValue>
      </Reference>
      <Reference URI="/ppt/viewProps.xml?ContentType=application/vnd.openxmlformats-officedocument.presentationml.viewProps+xml">
        <DigestMethod Algorithm="http://www.w3.org/2001/04/xmlenc#sha256"/>
        <DigestValue>CbMvLpzYCM5YlnfeND+m8K3fcssQfw71oAL5cVygm8I=</DigestValue>
      </Reference>
    </Manifest>
    <SignatureProperties>
      <SignatureProperty Id="idSignatureTime" Target="#idPackageSignature">
        <mdssi:SignatureTime xmlns:mdssi="http://schemas.openxmlformats.org/package/2006/digital-signature">
          <mdssi:Format>YYYY-MM-DDThh:mm:ssTZD</mdssi:Format>
          <mdssi:Value>2016-03-18T21:37:59Z</mdssi:Value>
        </mdssi:SignatureTime>
      </SignatureProperty>
    </SignatureProperties>
  </Object>
  <Object Id="idOfficeObject">
    <SignatureProperties>
      <SignatureProperty Id="idOfficeV1Details" Target="#idPackageSignature">
        <SignatureInfoV1 xmlns="http://schemas.microsoft.com/office/2006/digsig">
          <SetupID/>
          <SignatureText/>
          <SignatureImage/>
          <SignatureComments/>
          <WindowsVersion>6.1</WindowsVersion>
          <OfficeVersion>15.0</OfficeVersion>
          <ApplicationVersion>15.0</ApplicationVersion>
          <Monitors>2</Monitors>
          <HorizontalResolution>1920</HorizontalResolution>
          <VerticalResolution>1200</VerticalResolution>
          <ColorDepth>32</ColorDepth>
          <SignatureProviderId>{00000000-0000-0000-0000-000000000000}</SignatureProviderId>
          <SignatureProviderUrl/>
          <SignatureProviderDetails>9</SignatureProviderDetails>
          <SignatureType>1</SignatureType>
        </SignatureInfoV1>
      </SignatureProperty>
    </SignatureProperties>
  </Object>
  <Object>
    <xd:QualifyingProperties xmlns:xd="http://uri.etsi.org/01903/v1.3.2#" Target="#idPackageSignature">
      <xd:SignedProperties Id="idSignedProperties">
        <xd:SignedSignatureProperties>
          <xd:SigningTime>2016-03-18T21:37:59Z</xd:SigningTime>
          <xd:SigningCertificate>
            <xd:Cert>
              <xd:CertDigest>
                <DigestMethod Algorithm="http://www.w3.org/2001/04/xmlenc#sha256"/>
                <DigestValue>eYj6Y/dJxBF1e/UIfCGw8QxJMzGWhBUXVT6O/6xhQwI=</DigestValue>
              </xd:CertDigest>
              <xd:IssuerSerial>
                <X509IssuerName>CN=Communications Server</X509IssuerName>
                <X509SerialNumber>1146850643133228688268377</X509SerialNumber>
              </xd:IssuerSerial>
            </xd:Cert>
          </xd:SigningCertificate>
          <xd:SignaturePolicyIdentifier>
            <xd:SignaturePolicyImplied/>
          </xd:SignaturePolicyIdentifier>
        </xd:SignedSignatureProperties>
        <xd:SignedDataObjectProperties>
          <xd:CommitmentTypeIndication>
            <xd:CommitmentTypeId>
              <xd:Identifier>http://uri.etsi.org/01903/v1.2.2#ProofOfCreation</xd:Identifier>
              <xd:Description>Created this document</xd:Description>
            </xd:CommitmentTypeId>
            <xd:AllSignedDataObjects/>
          </xd:CommitmentTypeIndication>
        </xd:SignedDataObjectProperties>
      </xd:SignedProperties>
    </xd:QualifyingProperties>
  </Object>
</Signature>
</file>

<file path=docProps/app.xml><?xml version="1.0" encoding="utf-8"?>
<Properties xmlns="http://schemas.openxmlformats.org/officeDocument/2006/extended-properties" xmlns:vt="http://schemas.openxmlformats.org/officeDocument/2006/docPropsVTypes">
  <Template>AMD STANDARD LITE</Template>
  <TotalTime>0</TotalTime>
  <Words>1348</Words>
  <Application>Microsoft Office PowerPoint</Application>
  <PresentationFormat>On-screen Show (4:3)</PresentationFormat>
  <Paragraphs>380</Paragraphs>
  <Slides>27</Slides>
  <Notes>24</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3" baseType="lpstr">
      <vt:lpstr>MS PGothic</vt:lpstr>
      <vt:lpstr>Arial</vt:lpstr>
      <vt:lpstr>Calibri</vt:lpstr>
      <vt:lpstr>Wingdings 3</vt:lpstr>
      <vt:lpstr>AMD STANDARD LITE Printer Friendly - 0713</vt:lpstr>
      <vt:lpstr>Acrobat Document</vt:lpstr>
      <vt:lpstr>Efficient Synthetic Traffic Models for Large, Complex SoCs</vt:lpstr>
      <vt:lpstr>Modeling Traffic for Complex SoCs</vt:lpstr>
      <vt:lpstr>Executive Summary</vt:lpstr>
      <vt:lpstr>Background on SynFull Methodology</vt:lpstr>
      <vt:lpstr>Background on SynFull Methodology</vt:lpstr>
      <vt:lpstr>Background on SynFull Methodology</vt:lpstr>
      <vt:lpstr>The Need for an Enhanced SynFull</vt:lpstr>
      <vt:lpstr>The Need for an Enhanced SynFull</vt:lpstr>
      <vt:lpstr>Our Methodology: APU-SynFull</vt:lpstr>
      <vt:lpstr>Our Methodology: APU-SynFull</vt:lpstr>
      <vt:lpstr>The Need for an Enhanced SynFull</vt:lpstr>
      <vt:lpstr>Our Methodology: APU-SynFull</vt:lpstr>
      <vt:lpstr>The Need for an Enhanced SynFull</vt:lpstr>
      <vt:lpstr>The Need for an Enhanced SynFull</vt:lpstr>
      <vt:lpstr>Our Methodology: APU-SynFull</vt:lpstr>
      <vt:lpstr>Our Methodology: APU-SynFull</vt:lpstr>
      <vt:lpstr>The Need for an Enhanced SynFull</vt:lpstr>
      <vt:lpstr>Our Methodology: APU-SynFull</vt:lpstr>
      <vt:lpstr>The Need for an Enhanced SynFull</vt:lpstr>
      <vt:lpstr>Our Methodology: APU-SynFull</vt:lpstr>
      <vt:lpstr>Evaluation</vt:lpstr>
      <vt:lpstr>Evaluation</vt:lpstr>
      <vt:lpstr>Evaluation</vt:lpstr>
      <vt:lpstr>Evaluation</vt:lpstr>
      <vt:lpstr>Conclusions</vt:lpstr>
      <vt:lpstr>Thanks!</vt:lpstr>
      <vt:lpstr>Disclaimer &amp; Attribution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2016-03-18T21:35:21Z</dcterms:created>
  <dcterms:modified xsi:type="dcterms:W3CDTF">2016-03-18T21:36:59Z</dcterms:modified>
  <cp:contentStatus/>
</cp:coreProperties>
</file>

<file path=docProps/thumbnail.jpeg>
</file>